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80" r:id="rId2"/>
    <p:sldMasterId id="2147483685" r:id="rId3"/>
    <p:sldMasterId id="2147483693" r:id="rId4"/>
    <p:sldMasterId id="2147483696" r:id="rId5"/>
    <p:sldMasterId id="2147483716" r:id="rId6"/>
    <p:sldMasterId id="2147483721" r:id="rId7"/>
    <p:sldMasterId id="2147483729" r:id="rId8"/>
  </p:sldMasterIdLst>
  <p:notesMasterIdLst>
    <p:notesMasterId r:id="rId29"/>
  </p:notesMasterIdLst>
  <p:handoutMasterIdLst>
    <p:handoutMasterId r:id="rId30"/>
  </p:handoutMasterIdLst>
  <p:sldIdLst>
    <p:sldId id="271" r:id="rId9"/>
    <p:sldId id="321" r:id="rId10"/>
    <p:sldId id="332" r:id="rId11"/>
    <p:sldId id="307" r:id="rId12"/>
    <p:sldId id="356" r:id="rId13"/>
    <p:sldId id="359" r:id="rId14"/>
    <p:sldId id="376" r:id="rId15"/>
    <p:sldId id="377" r:id="rId16"/>
    <p:sldId id="379" r:id="rId17"/>
    <p:sldId id="378" r:id="rId18"/>
    <p:sldId id="380" r:id="rId19"/>
    <p:sldId id="368" r:id="rId20"/>
    <p:sldId id="369" r:id="rId21"/>
    <p:sldId id="374" r:id="rId22"/>
    <p:sldId id="342" r:id="rId23"/>
    <p:sldId id="343" r:id="rId24"/>
    <p:sldId id="375" r:id="rId25"/>
    <p:sldId id="360" r:id="rId26"/>
    <p:sldId id="355" r:id="rId27"/>
    <p:sldId id="334" r:id="rId28"/>
  </p:sldIdLst>
  <p:sldSz cx="9144000" cy="6858000" type="screen4x3"/>
  <p:notesSz cx="6858000" cy="9144000"/>
  <p:custDataLst>
    <p:tags r:id="rId31"/>
  </p:custData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862" autoAdjust="0"/>
  </p:normalViewPr>
  <p:slideViewPr>
    <p:cSldViewPr>
      <p:cViewPr varScale="1">
        <p:scale>
          <a:sx n="89" d="100"/>
          <a:sy n="89" d="100"/>
        </p:scale>
        <p:origin x="1542"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1959\AppData\Local\Microsoft\Windows\INetCache\Content.Outlook\QQ0RT74P\Evolutie_zuiveringsgraad_2018.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BE"/>
              <a:t>Zuiveringsgraad Vlaanderen</a:t>
            </a:r>
            <a:r>
              <a:rPr lang="nl-BE" baseline="0"/>
              <a:t> </a:t>
            </a:r>
          </a:p>
        </c:rich>
      </c:tx>
      <c:layout>
        <c:manualLayout>
          <c:xMode val="edge"/>
          <c:yMode val="edge"/>
          <c:x val="0.24933510097794012"/>
          <c:y val="7.914005296775199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manualLayout>
          <c:layoutTarget val="inner"/>
          <c:xMode val="edge"/>
          <c:yMode val="edge"/>
          <c:x val="4.3116765808423857E-2"/>
          <c:y val="0.15636749292835178"/>
          <c:w val="0.63660500310593238"/>
          <c:h val="0.73074420016800212"/>
        </c:manualLayout>
      </c:layout>
      <c:barChart>
        <c:barDir val="col"/>
        <c:grouping val="clustered"/>
        <c:varyColors val="0"/>
        <c:ser>
          <c:idx val="0"/>
          <c:order val="0"/>
          <c:tx>
            <c:v>Zuiveringsgraad</c:v>
          </c:tx>
          <c: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a:effectLst/>
          </c:spPr>
          <c:invertIfNegative val="0"/>
          <c:cat>
            <c:strRef>
              <c:f>Blad1!$A$1:$P$1</c:f>
              <c:strCache>
                <c:ptCount val="16"/>
                <c:pt idx="0">
                  <c:v>1991</c:v>
                </c:pt>
                <c:pt idx="1">
                  <c:v>1995</c:v>
                </c:pt>
                <c:pt idx="2">
                  <c:v>2000</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strCache>
            </c:strRef>
          </c:cat>
          <c:val>
            <c:numRef>
              <c:f>Blad1!$A$2:$P$2</c:f>
              <c:numCache>
                <c:formatCode>0.00%</c:formatCode>
                <c:ptCount val="16"/>
                <c:pt idx="0">
                  <c:v>0.25800000000000001</c:v>
                </c:pt>
                <c:pt idx="1">
                  <c:v>0.3377</c:v>
                </c:pt>
                <c:pt idx="2">
                  <c:v>0.4758</c:v>
                </c:pt>
                <c:pt idx="3">
                  <c:v>0.60309999999999997</c:v>
                </c:pt>
                <c:pt idx="4">
                  <c:v>0.62729999999999997</c:v>
                </c:pt>
                <c:pt idx="5">
                  <c:v>0.66159999999999997</c:v>
                </c:pt>
                <c:pt idx="6">
                  <c:v>0.71150000000000002</c:v>
                </c:pt>
                <c:pt idx="7">
                  <c:v>0.7359</c:v>
                </c:pt>
                <c:pt idx="8">
                  <c:v>0.75480000000000003</c:v>
                </c:pt>
                <c:pt idx="9">
                  <c:v>0.7722</c:v>
                </c:pt>
                <c:pt idx="10">
                  <c:v>0.78939999999999999</c:v>
                </c:pt>
                <c:pt idx="11">
                  <c:v>0.80200000000000005</c:v>
                </c:pt>
                <c:pt idx="12">
                  <c:v>0.81159999999999999</c:v>
                </c:pt>
                <c:pt idx="13">
                  <c:v>0.82350000000000001</c:v>
                </c:pt>
                <c:pt idx="14">
                  <c:v>0.83160000000000001</c:v>
                </c:pt>
                <c:pt idx="15">
                  <c:v>0.83540000000000003</c:v>
                </c:pt>
              </c:numCache>
            </c:numRef>
          </c:val>
        </c:ser>
        <c:dLbls>
          <c:showLegendKey val="0"/>
          <c:showVal val="0"/>
          <c:showCatName val="0"/>
          <c:showSerName val="0"/>
          <c:showPercent val="0"/>
          <c:showBubbleSize val="0"/>
        </c:dLbls>
        <c:gapWidth val="219"/>
        <c:axId val="377011416"/>
        <c:axId val="377008672"/>
      </c:barChart>
      <c:lineChart>
        <c:grouping val="standard"/>
        <c:varyColors val="0"/>
        <c:ser>
          <c:idx val="1"/>
          <c:order val="1"/>
          <c:tx>
            <c:v>Target</c:v>
          </c:tx>
          <c:spPr>
            <a:ln w="47625" cap="rnd">
              <a:solidFill>
                <a:srgbClr val="FF0000"/>
              </a:solidFill>
              <a:round/>
            </a:ln>
            <a:effectLst/>
          </c:spPr>
          <c:marker>
            <c:symbol val="none"/>
          </c:marker>
          <c:cat>
            <c:strRef>
              <c:f>Blad1!$A$1:$P$1</c:f>
              <c:strCache>
                <c:ptCount val="16"/>
                <c:pt idx="0">
                  <c:v>1991</c:v>
                </c:pt>
                <c:pt idx="1">
                  <c:v>1995</c:v>
                </c:pt>
                <c:pt idx="2">
                  <c:v>2000</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strCache>
            </c:strRef>
          </c:cat>
          <c:val>
            <c:numRef>
              <c:f>Blad1!$A$3:$P$3</c:f>
              <c:numCache>
                <c:formatCode>0%</c:formatCode>
                <c:ptCount val="16"/>
                <c:pt idx="0">
                  <c:v>0.97</c:v>
                </c:pt>
                <c:pt idx="1">
                  <c:v>0.97</c:v>
                </c:pt>
                <c:pt idx="2">
                  <c:v>0.97</c:v>
                </c:pt>
                <c:pt idx="3">
                  <c:v>0.97</c:v>
                </c:pt>
                <c:pt idx="4">
                  <c:v>0.97</c:v>
                </c:pt>
                <c:pt idx="5">
                  <c:v>0.97</c:v>
                </c:pt>
                <c:pt idx="6">
                  <c:v>0.97</c:v>
                </c:pt>
                <c:pt idx="7">
                  <c:v>0.97</c:v>
                </c:pt>
                <c:pt idx="8">
                  <c:v>0.97</c:v>
                </c:pt>
                <c:pt idx="9">
                  <c:v>0.97</c:v>
                </c:pt>
                <c:pt idx="10">
                  <c:v>0.97</c:v>
                </c:pt>
                <c:pt idx="11">
                  <c:v>0.97</c:v>
                </c:pt>
                <c:pt idx="12">
                  <c:v>0.97</c:v>
                </c:pt>
                <c:pt idx="13">
                  <c:v>0.97</c:v>
                </c:pt>
                <c:pt idx="14">
                  <c:v>0.97</c:v>
                </c:pt>
                <c:pt idx="15">
                  <c:v>0.97</c:v>
                </c:pt>
              </c:numCache>
            </c:numRef>
          </c:val>
          <c:smooth val="0"/>
        </c:ser>
        <c:dLbls>
          <c:showLegendKey val="0"/>
          <c:showVal val="0"/>
          <c:showCatName val="0"/>
          <c:showSerName val="0"/>
          <c:showPercent val="0"/>
          <c:showBubbleSize val="0"/>
        </c:dLbls>
        <c:marker val="1"/>
        <c:smooth val="0"/>
        <c:axId val="377011416"/>
        <c:axId val="377008672"/>
      </c:lineChart>
      <c:catAx>
        <c:axId val="377011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377008672"/>
        <c:crosses val="autoZero"/>
        <c:auto val="1"/>
        <c:lblAlgn val="ctr"/>
        <c:lblOffset val="100"/>
        <c:noMultiLvlLbl val="0"/>
      </c:catAx>
      <c:valAx>
        <c:axId val="3770086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377011416"/>
        <c:crosses val="autoZero"/>
        <c:crossBetween val="between"/>
      </c:valAx>
      <c:spPr>
        <a:noFill/>
        <a:ln>
          <a:noFill/>
        </a:ln>
        <a:effectLst/>
      </c:spPr>
    </c:plotArea>
    <c:legend>
      <c:legendPos val="b"/>
      <c:layout>
        <c:manualLayout>
          <c:xMode val="edge"/>
          <c:yMode val="edge"/>
          <c:x val="0.26908400760349122"/>
          <c:y val="0.96426474067729617"/>
          <c:w val="0.16716621594890538"/>
          <c:h val="3.573525932270384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legend>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F8A477A-74C9-4F82-ACFB-67C04BF2425C}" type="datetimeFigureOut">
              <a:rPr lang="nl-BE" smtClean="0"/>
              <a:pPr/>
              <a:t>12/11/2019</a:t>
            </a:fld>
            <a:endParaRPr lang="nl-BE"/>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2CE414D-71E5-4F25-9CBC-B79A2654D7B8}" type="slidenum">
              <a:rPr lang="nl-BE" smtClean="0"/>
              <a:pPr/>
              <a:t>‹nr.›</a:t>
            </a:fld>
            <a:endParaRPr lang="nl-BE"/>
          </a:p>
        </p:txBody>
      </p:sp>
    </p:spTree>
    <p:extLst>
      <p:ext uri="{BB962C8B-B14F-4D97-AF65-F5344CB8AC3E}">
        <p14:creationId xmlns:p14="http://schemas.microsoft.com/office/powerpoint/2010/main" val="37603630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302C23-8201-4D16-A21E-798FAA24E6F2}" type="datetimeFigureOut">
              <a:rPr lang="nl-BE" smtClean="0"/>
              <a:pPr/>
              <a:t>12/11/2019</a:t>
            </a:fld>
            <a:endParaRPr lang="nl-BE"/>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CEFF43-4506-401D-BD54-4EB100067A52}" type="slidenum">
              <a:rPr lang="nl-BE" smtClean="0"/>
              <a:pPr/>
              <a:t>‹nr.›</a:t>
            </a:fld>
            <a:endParaRPr lang="nl-BE"/>
          </a:p>
        </p:txBody>
      </p:sp>
    </p:spTree>
    <p:extLst>
      <p:ext uri="{BB962C8B-B14F-4D97-AF65-F5344CB8AC3E}">
        <p14:creationId xmlns:p14="http://schemas.microsoft.com/office/powerpoint/2010/main" val="897373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i="1" dirty="0" smtClean="0"/>
              <a:t>De</a:t>
            </a:r>
            <a:r>
              <a:rPr lang="nl-BE" i="1" baseline="0" dirty="0" smtClean="0"/>
              <a:t> titels op deze pagina worden aangepast </a:t>
            </a:r>
            <a:r>
              <a:rPr lang="nl-BE" i="1" baseline="0" dirty="0" err="1" smtClean="0"/>
              <a:t>i.f.v</a:t>
            </a:r>
            <a:r>
              <a:rPr lang="nl-BE" i="1" baseline="0" dirty="0" smtClean="0"/>
              <a:t>. het project, met enkel de projectnaam en de naam van de spreker. Projectnaam is enkel projectomschrijving, bvb. “Collector Stambeek” en dus niet “Project 97258: </a:t>
            </a:r>
            <a:r>
              <a:rPr lang="nl-BE" i="1" baseline="0" dirty="0" err="1" smtClean="0"/>
              <a:t>Merchtem</a:t>
            </a:r>
            <a:r>
              <a:rPr lang="nl-BE" i="1" baseline="0" dirty="0" smtClean="0"/>
              <a:t> – Collector Stambeek”</a:t>
            </a:r>
          </a:p>
          <a:p>
            <a:endParaRPr lang="nl-BE" i="1" baseline="0" dirty="0" smtClean="0"/>
          </a:p>
          <a:p>
            <a:r>
              <a:rPr lang="nl-BE" i="1" baseline="0" dirty="0" smtClean="0"/>
              <a:t>Deze pagina wordt getoond terwijl  de mensen binnenkomen.</a:t>
            </a:r>
            <a:endParaRPr lang="nl-BE" i="1" dirty="0"/>
          </a:p>
        </p:txBody>
      </p:sp>
      <p:sp>
        <p:nvSpPr>
          <p:cNvPr id="4" name="Tijdelijke aanduiding voor dianummer 3"/>
          <p:cNvSpPr>
            <a:spLocks noGrp="1"/>
          </p:cNvSpPr>
          <p:nvPr>
            <p:ph type="sldNum" sz="quarter" idx="10"/>
          </p:nvPr>
        </p:nvSpPr>
        <p:spPr/>
        <p:txBody>
          <a:bodyPr/>
          <a:lstStyle/>
          <a:p>
            <a:fld id="{5DCEFF43-4506-401D-BD54-4EB100067A52}" type="slidenum">
              <a:rPr lang="nl-BE" smtClean="0"/>
              <a:pPr/>
              <a:t>1</a:t>
            </a:fld>
            <a:endParaRPr lang="nl-BE"/>
          </a:p>
        </p:txBody>
      </p:sp>
    </p:spTree>
    <p:extLst>
      <p:ext uri="{BB962C8B-B14F-4D97-AF65-F5344CB8AC3E}">
        <p14:creationId xmlns:p14="http://schemas.microsoft.com/office/powerpoint/2010/main" val="3907764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DCEFF43-4506-401D-BD54-4EB100067A52}" type="slidenum">
              <a:rPr lang="nl-BE" smtClean="0"/>
              <a:pPr/>
              <a:t>20</a:t>
            </a:fld>
            <a:endParaRPr lang="nl-BE"/>
          </a:p>
        </p:txBody>
      </p:sp>
    </p:spTree>
    <p:extLst>
      <p:ext uri="{BB962C8B-B14F-4D97-AF65-F5344CB8AC3E}">
        <p14:creationId xmlns:p14="http://schemas.microsoft.com/office/powerpoint/2010/main" val="2024362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i="1" dirty="0" smtClean="0"/>
              <a:t>Waarom zijn deze werken nodig?</a:t>
            </a:r>
          </a:p>
          <a:p>
            <a:r>
              <a:rPr lang="nl-BE" i="1" dirty="0" err="1" smtClean="0"/>
              <a:t>EU’se</a:t>
            </a:r>
            <a:r>
              <a:rPr lang="nl-BE" i="1" baseline="0" dirty="0" smtClean="0"/>
              <a:t> richtlijn waterkwaliteit</a:t>
            </a:r>
          </a:p>
          <a:p>
            <a:pPr marL="171450" indent="-171450">
              <a:buFont typeface="Symbol" panose="05050102010706020507" pitchFamily="18" charset="2"/>
              <a:buChar char="Þ"/>
            </a:pPr>
            <a:r>
              <a:rPr lang="nl-BE" i="1" baseline="0" dirty="0" smtClean="0"/>
              <a:t>2027</a:t>
            </a:r>
          </a:p>
          <a:p>
            <a:pPr marL="171450" indent="-171450">
              <a:buFont typeface="Symbol" panose="05050102010706020507" pitchFamily="18" charset="2"/>
              <a:buChar char="Þ"/>
            </a:pPr>
            <a:r>
              <a:rPr lang="nl-BE" i="1" baseline="0" dirty="0" smtClean="0"/>
              <a:t>Nog veel inspanningen</a:t>
            </a:r>
            <a:endParaRPr lang="nl-BE" i="1" dirty="0" smtClean="0"/>
          </a:p>
        </p:txBody>
      </p:sp>
      <p:sp>
        <p:nvSpPr>
          <p:cNvPr id="4" name="Tijdelijke aanduiding voor dianummer 3"/>
          <p:cNvSpPr>
            <a:spLocks noGrp="1"/>
          </p:cNvSpPr>
          <p:nvPr>
            <p:ph type="sldNum" sz="quarter" idx="10"/>
          </p:nvPr>
        </p:nvSpPr>
        <p:spPr/>
        <p:txBody>
          <a:bodyPr/>
          <a:lstStyle/>
          <a:p>
            <a:fld id="{5DCEFF43-4506-401D-BD54-4EB100067A52}" type="slidenum">
              <a:rPr lang="nl-BE" smtClean="0"/>
              <a:pPr/>
              <a:t>2</a:t>
            </a:fld>
            <a:endParaRPr lang="nl-BE"/>
          </a:p>
        </p:txBody>
      </p:sp>
    </p:spTree>
    <p:extLst>
      <p:ext uri="{BB962C8B-B14F-4D97-AF65-F5344CB8AC3E}">
        <p14:creationId xmlns:p14="http://schemas.microsoft.com/office/powerpoint/2010/main" val="3345337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55C017-56BD-448E-8421-C1FFD49361F9}" type="slidenum">
              <a:rPr lang="en-US"/>
              <a:pPr/>
              <a:t>3</a:t>
            </a:fld>
            <a:endParaRPr lang="en-US"/>
          </a:p>
        </p:txBody>
      </p:sp>
      <p:sp>
        <p:nvSpPr>
          <p:cNvPr id="187394" name="Rectangle 2"/>
          <p:cNvSpPr>
            <a:spLocks noGrp="1" noRot="1" noChangeAspect="1" noChangeArrowheads="1" noTextEdit="1"/>
          </p:cNvSpPr>
          <p:nvPr>
            <p:ph type="sldImg"/>
          </p:nvPr>
        </p:nvSpPr>
        <p:spPr>
          <a:xfrm>
            <a:off x="449263" y="746125"/>
            <a:ext cx="3565525" cy="2673350"/>
          </a:xfrm>
          <a:ln/>
        </p:spPr>
      </p:sp>
      <p:sp>
        <p:nvSpPr>
          <p:cNvPr id="187395" name="Rectangle 3"/>
          <p:cNvSpPr>
            <a:spLocks noGrp="1" noChangeArrowheads="1"/>
          </p:cNvSpPr>
          <p:nvPr>
            <p:ph type="body" idx="1"/>
          </p:nvPr>
        </p:nvSpPr>
        <p:spPr/>
        <p:txBody>
          <a:bodyPr/>
          <a:lstStyle/>
          <a:p>
            <a:pPr>
              <a:lnSpc>
                <a:spcPct val="90000"/>
              </a:lnSpc>
            </a:pPr>
            <a:r>
              <a:rPr lang="nl-NL" dirty="0" smtClean="0"/>
              <a:t>Het </a:t>
            </a:r>
            <a:r>
              <a:rPr lang="nl-NL" dirty="0"/>
              <a:t>Vlaamse Gewest heeft in 1991 Aquafin opgericht om versneld werk te maken van de uitbouw van de waterzuiveringsinfrastructuur in Vlaanderen. </a:t>
            </a:r>
          </a:p>
          <a:p>
            <a:pPr>
              <a:lnSpc>
                <a:spcPct val="90000"/>
              </a:lnSpc>
            </a:pPr>
            <a:r>
              <a:rPr lang="nl-NL" dirty="0"/>
              <a:t>Aquafin heeft als opdracht om het afvalwater van de gemeentelijke rioleringen op te vangen en naar zuiveringsinstallaties te transporteren, waar het in die mate wordt gezuiverd dat het veilig in een waterloop kan worden geloosd. </a:t>
            </a:r>
          </a:p>
          <a:p>
            <a:pPr>
              <a:lnSpc>
                <a:spcPct val="90000"/>
              </a:lnSpc>
            </a:pPr>
            <a:r>
              <a:rPr lang="nl-NL" dirty="0"/>
              <a:t>Wij maken dus geen drinkwater. </a:t>
            </a:r>
          </a:p>
          <a:p>
            <a:pPr>
              <a:lnSpc>
                <a:spcPct val="90000"/>
              </a:lnSpc>
            </a:pPr>
            <a:endParaRPr lang="nl-NL" dirty="0"/>
          </a:p>
          <a:p>
            <a:pPr>
              <a:lnSpc>
                <a:spcPct val="90000"/>
              </a:lnSpc>
            </a:pPr>
            <a:r>
              <a:rPr lang="nl-NL" dirty="0"/>
              <a:t>Aquafin </a:t>
            </a:r>
            <a:r>
              <a:rPr lang="nl-NL" dirty="0" err="1"/>
              <a:t>prefinanciert</a:t>
            </a:r>
            <a:r>
              <a:rPr lang="nl-NL" dirty="0"/>
              <a:t> de kosten voor de uitbouw van de rioleringsinfrastructuur is ook verantwoordelijk voor de exploitatie van de infrastructuur die we gebouwd hebben of die al bestond. </a:t>
            </a:r>
          </a:p>
          <a:p>
            <a:pPr>
              <a:lnSpc>
                <a:spcPct val="90000"/>
              </a:lnSpc>
            </a:pPr>
            <a:endParaRPr lang="nl-NL" dirty="0"/>
          </a:p>
          <a:p>
            <a:pPr>
              <a:lnSpc>
                <a:spcPct val="90000"/>
              </a:lnSpc>
            </a:pPr>
            <a:r>
              <a:rPr lang="nl-BE" dirty="0"/>
              <a:t>Om al die investeringen zo efficiënt mogelijk uit te voeren, worden er prioriteitenlijstjes opgesteld en worden onze werken zo goed mogelijk afgestemd op gemeentelijke projecten.</a:t>
            </a:r>
          </a:p>
          <a:p>
            <a:pPr>
              <a:lnSpc>
                <a:spcPct val="90000"/>
              </a:lnSpc>
            </a:pPr>
            <a:endParaRPr lang="nl-NL" dirty="0" smtClean="0"/>
          </a:p>
          <a:p>
            <a:pPr>
              <a:lnSpc>
                <a:spcPct val="90000"/>
              </a:lnSpc>
            </a:pPr>
            <a:endParaRPr lang="nl-NL" dirty="0"/>
          </a:p>
        </p:txBody>
      </p:sp>
    </p:spTree>
    <p:extLst>
      <p:ext uri="{BB962C8B-B14F-4D97-AF65-F5344CB8AC3E}">
        <p14:creationId xmlns:p14="http://schemas.microsoft.com/office/powerpoint/2010/main" val="1415104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i="0" dirty="0" smtClean="0"/>
              <a:t>Aquafin</a:t>
            </a:r>
            <a:r>
              <a:rPr lang="nl-BE" i="0" baseline="0" dirty="0" smtClean="0"/>
              <a:t> heeft al heel wat inspanningen geleverd om de nodige infrastructuur uit te bouwen, waardoor momenteel 80% van al het huishoudelijk afvalwater in Vlaanderen gezuiverd wordt.  Een goed resultaat, maar nog ver verwijderd van de doelstelling van 98%.  De resterende 2% zal ingevuld worden door de plaatsing van individuele zuiveringsinstallaties voor de afgelegen woningen.</a:t>
            </a:r>
          </a:p>
          <a:p>
            <a:endParaRPr lang="nl-BE" i="0" baseline="0" dirty="0" smtClean="0"/>
          </a:p>
          <a:p>
            <a:r>
              <a:rPr lang="nl-BE" i="0" baseline="0" dirty="0" smtClean="0"/>
              <a:t>Op deze grafiek ziet u in het blauw de evolutie van de zuiveringsgraad. Zoals u kan zien, werd in 1990 amper 30% van al het afvalwater in Vlaanderen gezuiverd. </a:t>
            </a:r>
          </a:p>
          <a:p>
            <a:endParaRPr lang="nl-BE" i="0" baseline="0" dirty="0" smtClean="0"/>
          </a:p>
          <a:p>
            <a:r>
              <a:rPr lang="nl-BE" i="1" baseline="0" dirty="0" smtClean="0"/>
              <a:t>Wie van u kent de zuiveringsgraad van deze gemeente? </a:t>
            </a:r>
          </a:p>
          <a:p>
            <a:endParaRPr lang="nl-BE" i="0" baseline="0" dirty="0" smtClean="0"/>
          </a:p>
          <a:p>
            <a:r>
              <a:rPr lang="nl-BE" i="0" baseline="0" dirty="0" smtClean="0"/>
              <a:t>Ook hier in uw gemeente zal Aquafin werken uitvoeren om de Europese doelstelling dichterbij te brengen en de zuiveringsgraad te verhogen. Met dit project zal het afvalwater van bijna 1000 inwoners aangesloten worden op het waterzuiveringsnetwerk, water dat vandaag nog ongezuiverd in de beek belandt.</a:t>
            </a:r>
            <a:endParaRPr lang="nl-BE" dirty="0"/>
          </a:p>
        </p:txBody>
      </p:sp>
      <p:sp>
        <p:nvSpPr>
          <p:cNvPr id="4" name="Tijdelijke aanduiding voor dianummer 3"/>
          <p:cNvSpPr>
            <a:spLocks noGrp="1"/>
          </p:cNvSpPr>
          <p:nvPr>
            <p:ph type="sldNum" sz="quarter" idx="10"/>
          </p:nvPr>
        </p:nvSpPr>
        <p:spPr/>
        <p:txBody>
          <a:bodyPr/>
          <a:lstStyle/>
          <a:p>
            <a:fld id="{5DCEFF43-4506-401D-BD54-4EB100067A52}" type="slidenum">
              <a:rPr lang="nl-BE" smtClean="0"/>
              <a:pPr/>
              <a:t>4</a:t>
            </a:fld>
            <a:endParaRPr lang="nl-BE"/>
          </a:p>
        </p:txBody>
      </p:sp>
    </p:spTree>
    <p:extLst>
      <p:ext uri="{BB962C8B-B14F-4D97-AF65-F5344CB8AC3E}">
        <p14:creationId xmlns:p14="http://schemas.microsoft.com/office/powerpoint/2010/main" val="2071911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Woongebied</a:t>
            </a:r>
            <a:r>
              <a:rPr lang="nl-BE" baseline="0" dirty="0" smtClean="0"/>
              <a:t> met een klein deel landbouwgebied</a:t>
            </a:r>
          </a:p>
          <a:p>
            <a:r>
              <a:rPr lang="nl-BE" baseline="0" dirty="0" smtClean="0"/>
              <a:t>Momenteel in dal van vallei </a:t>
            </a:r>
            <a:r>
              <a:rPr lang="nl-BE" baseline="0" dirty="0" err="1" smtClean="0"/>
              <a:t>Vosdellebeek</a:t>
            </a:r>
            <a:r>
              <a:rPr lang="nl-BE" baseline="0" dirty="0" smtClean="0"/>
              <a:t> </a:t>
            </a:r>
            <a:endParaRPr lang="nl-BE" dirty="0"/>
          </a:p>
        </p:txBody>
      </p:sp>
      <p:sp>
        <p:nvSpPr>
          <p:cNvPr id="4" name="Tijdelijke aanduiding voor dianummer 3"/>
          <p:cNvSpPr>
            <a:spLocks noGrp="1"/>
          </p:cNvSpPr>
          <p:nvPr>
            <p:ph type="sldNum" sz="quarter" idx="10"/>
          </p:nvPr>
        </p:nvSpPr>
        <p:spPr/>
        <p:txBody>
          <a:bodyPr/>
          <a:lstStyle/>
          <a:p>
            <a:fld id="{5DCEFF43-4506-401D-BD54-4EB100067A52}" type="slidenum">
              <a:rPr lang="nl-BE" smtClean="0"/>
              <a:pPr/>
              <a:t>8</a:t>
            </a:fld>
            <a:endParaRPr lang="nl-BE"/>
          </a:p>
        </p:txBody>
      </p:sp>
    </p:spTree>
    <p:extLst>
      <p:ext uri="{BB962C8B-B14F-4D97-AF65-F5344CB8AC3E}">
        <p14:creationId xmlns:p14="http://schemas.microsoft.com/office/powerpoint/2010/main" val="541147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Woongebied</a:t>
            </a:r>
            <a:r>
              <a:rPr lang="nl-BE" baseline="0" dirty="0" smtClean="0"/>
              <a:t> met een klein deel landbouwgebied</a:t>
            </a:r>
          </a:p>
          <a:p>
            <a:r>
              <a:rPr lang="nl-BE" baseline="0" dirty="0" smtClean="0"/>
              <a:t>Momenteel in dal van vallei </a:t>
            </a:r>
            <a:r>
              <a:rPr lang="nl-BE" baseline="0" dirty="0" err="1" smtClean="0"/>
              <a:t>Vosdellebeek</a:t>
            </a:r>
            <a:r>
              <a:rPr lang="nl-BE" baseline="0" dirty="0" smtClean="0"/>
              <a:t> </a:t>
            </a:r>
          </a:p>
          <a:p>
            <a:endParaRPr lang="nl-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smtClean="0">
                <a:solidFill>
                  <a:srgbClr val="FF0000"/>
                </a:solidFill>
              </a:rPr>
              <a:t>Tijdens deze slide plannen overlopen</a:t>
            </a:r>
          </a:p>
          <a:p>
            <a:endParaRPr lang="nl-BE" dirty="0"/>
          </a:p>
        </p:txBody>
      </p:sp>
      <p:sp>
        <p:nvSpPr>
          <p:cNvPr id="4" name="Tijdelijke aanduiding voor dianummer 3"/>
          <p:cNvSpPr>
            <a:spLocks noGrp="1"/>
          </p:cNvSpPr>
          <p:nvPr>
            <p:ph type="sldNum" sz="quarter" idx="10"/>
          </p:nvPr>
        </p:nvSpPr>
        <p:spPr/>
        <p:txBody>
          <a:bodyPr/>
          <a:lstStyle/>
          <a:p>
            <a:fld id="{5DCEFF43-4506-401D-BD54-4EB100067A52}" type="slidenum">
              <a:rPr lang="nl-BE" smtClean="0"/>
              <a:pPr/>
              <a:t>9</a:t>
            </a:fld>
            <a:endParaRPr lang="nl-BE"/>
          </a:p>
        </p:txBody>
      </p:sp>
    </p:spTree>
    <p:extLst>
      <p:ext uri="{BB962C8B-B14F-4D97-AF65-F5344CB8AC3E}">
        <p14:creationId xmlns:p14="http://schemas.microsoft.com/office/powerpoint/2010/main" val="3777299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Woongebied</a:t>
            </a:r>
            <a:r>
              <a:rPr lang="nl-BE" baseline="0" dirty="0" smtClean="0"/>
              <a:t> met een klein deel landbouwgebied</a:t>
            </a:r>
          </a:p>
          <a:p>
            <a:r>
              <a:rPr lang="nl-BE" baseline="0" dirty="0" smtClean="0"/>
              <a:t>Momenteel in dal van vallei </a:t>
            </a:r>
            <a:r>
              <a:rPr lang="nl-BE" baseline="0" dirty="0" err="1" smtClean="0"/>
              <a:t>Vosdellebeek</a:t>
            </a:r>
            <a:r>
              <a:rPr lang="nl-BE" baseline="0" dirty="0" smtClean="0"/>
              <a:t> </a:t>
            </a:r>
            <a:endParaRPr lang="nl-BE" dirty="0"/>
          </a:p>
        </p:txBody>
      </p:sp>
      <p:sp>
        <p:nvSpPr>
          <p:cNvPr id="4" name="Tijdelijke aanduiding voor dianummer 3"/>
          <p:cNvSpPr>
            <a:spLocks noGrp="1"/>
          </p:cNvSpPr>
          <p:nvPr>
            <p:ph type="sldNum" sz="quarter" idx="10"/>
          </p:nvPr>
        </p:nvSpPr>
        <p:spPr/>
        <p:txBody>
          <a:bodyPr/>
          <a:lstStyle/>
          <a:p>
            <a:fld id="{5DCEFF43-4506-401D-BD54-4EB100067A52}" type="slidenum">
              <a:rPr lang="nl-BE" smtClean="0"/>
              <a:pPr/>
              <a:t>10</a:t>
            </a:fld>
            <a:endParaRPr lang="nl-BE"/>
          </a:p>
        </p:txBody>
      </p:sp>
    </p:spTree>
    <p:extLst>
      <p:ext uri="{BB962C8B-B14F-4D97-AF65-F5344CB8AC3E}">
        <p14:creationId xmlns:p14="http://schemas.microsoft.com/office/powerpoint/2010/main" val="1119547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Woongebied</a:t>
            </a:r>
            <a:r>
              <a:rPr lang="nl-BE" baseline="0" dirty="0" smtClean="0"/>
              <a:t> met een klein deel landbouwgebied</a:t>
            </a:r>
          </a:p>
          <a:p>
            <a:r>
              <a:rPr lang="nl-BE" baseline="0" dirty="0" smtClean="0"/>
              <a:t>Momenteel in dal van vallei </a:t>
            </a:r>
            <a:r>
              <a:rPr lang="nl-BE" baseline="0" dirty="0" err="1" smtClean="0"/>
              <a:t>Vosdellebeek</a:t>
            </a:r>
            <a:r>
              <a:rPr lang="nl-BE" baseline="0" dirty="0" smtClean="0"/>
              <a:t> </a:t>
            </a:r>
          </a:p>
          <a:p>
            <a:endParaRPr lang="nl-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smtClean="0">
                <a:solidFill>
                  <a:srgbClr val="FF0000"/>
                </a:solidFill>
              </a:rPr>
              <a:t>Tijdens deze slide plannen overlopen</a:t>
            </a:r>
          </a:p>
          <a:p>
            <a:endParaRPr lang="nl-BE" dirty="0"/>
          </a:p>
        </p:txBody>
      </p:sp>
      <p:sp>
        <p:nvSpPr>
          <p:cNvPr id="4" name="Tijdelijke aanduiding voor dianummer 3"/>
          <p:cNvSpPr>
            <a:spLocks noGrp="1"/>
          </p:cNvSpPr>
          <p:nvPr>
            <p:ph type="sldNum" sz="quarter" idx="10"/>
          </p:nvPr>
        </p:nvSpPr>
        <p:spPr/>
        <p:txBody>
          <a:bodyPr/>
          <a:lstStyle/>
          <a:p>
            <a:fld id="{5DCEFF43-4506-401D-BD54-4EB100067A52}" type="slidenum">
              <a:rPr lang="nl-BE" smtClean="0"/>
              <a:pPr/>
              <a:t>11</a:t>
            </a:fld>
            <a:endParaRPr lang="nl-BE"/>
          </a:p>
        </p:txBody>
      </p:sp>
    </p:spTree>
    <p:extLst>
      <p:ext uri="{BB962C8B-B14F-4D97-AF65-F5344CB8AC3E}">
        <p14:creationId xmlns:p14="http://schemas.microsoft.com/office/powerpoint/2010/main" val="2956391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lnSpcReduction="20000"/>
          </a:bodyPr>
          <a:lstStyle/>
          <a:p>
            <a:r>
              <a:rPr lang="nl-BE" i="1" dirty="0" smtClean="0"/>
              <a:t>Hoe verloopt de verdere communicatie?</a:t>
            </a:r>
          </a:p>
          <a:p>
            <a:r>
              <a:rPr lang="nl-BE" i="0" dirty="0" smtClean="0"/>
              <a:t>Zoals reeds</a:t>
            </a:r>
            <a:r>
              <a:rPr lang="nl-BE" i="0" baseline="0" dirty="0" smtClean="0"/>
              <a:t> aangekondigd aan het begin van deze presentatie, willen we vanavond informatie uitwisselen met u. Ik zal hiervan enkele voorbeelden geven.</a:t>
            </a:r>
          </a:p>
          <a:p>
            <a:endParaRPr lang="nl-BE" i="0" baseline="0" dirty="0" smtClean="0"/>
          </a:p>
          <a:p>
            <a:r>
              <a:rPr lang="nl-BE" i="0" baseline="0" dirty="0" smtClean="0"/>
              <a:t>U wil bijvoorbeeld uw oprit heraanleggen. Dan is het best dat u nu reeds de scheiding van afval- en regenwater voorziet, om te vermijden dat u later uw nieuwe oprit terug zal moeten opbreken. Of u wil uw oprit een paar meter opschuiven? Dan is het belangrijk dat dit juist op onze plannen staat. Het is ook mogelijk dat er </a:t>
            </a:r>
            <a:r>
              <a:rPr lang="nl-BE" i="0" baseline="0" dirty="0" err="1" smtClean="0"/>
              <a:t>mindervaliden</a:t>
            </a:r>
            <a:r>
              <a:rPr lang="nl-BE" i="0" baseline="0" dirty="0" smtClean="0"/>
              <a:t> langs het tracé wonen, waar we extra aandacht aan zullen besteden. Of u plant een verhuis of een verbouwing tijdens de werken. Breng ons daar tijdig van op de hoogte, zodat we daar rekening mee kunnen houden.</a:t>
            </a:r>
          </a:p>
          <a:p>
            <a:endParaRPr lang="nl-BE" i="0" baseline="0" dirty="0" smtClean="0"/>
          </a:p>
          <a:p>
            <a:r>
              <a:rPr lang="nl-BE" i="0" baseline="0" dirty="0" smtClean="0"/>
              <a:t>Een ander voorbeeld waarmee u ons kan helpen is kennis over de ondergrond. Vertragingen op werven zijn vaak te wijten aan de ondergrond, die natter of minder draagkrachtig blijkt te zijn dan door het studiebureau is vastgesteld. Het studiebureau voert namelijk een aantal proefboringen uit om de ondergrond te onderzoeken. Deze boringen geven een goed beeld, maar helaas geen totaalbeeld. We kunnen moeilijk het hele tracé op voorhand opengraven. Daarom willen we deze info graag aanvullen met jullie kennis. </a:t>
            </a:r>
          </a:p>
          <a:p>
            <a:endParaRPr lang="nl-BE" i="0" baseline="0" dirty="0" smtClean="0"/>
          </a:p>
          <a:p>
            <a:r>
              <a:rPr lang="nl-BE" i="0" baseline="0" dirty="0" smtClean="0"/>
              <a:t>U krijgt na deze presentatie de kans om deze kennis met ons te delen of om individuele vragen te stellen. Voor vragen van algemeen belang is er zo dadelijk een vragenronde voorzien.</a:t>
            </a:r>
          </a:p>
          <a:p>
            <a:endParaRPr lang="nl-BE" i="0" baseline="0" dirty="0" smtClean="0"/>
          </a:p>
          <a:p>
            <a:r>
              <a:rPr lang="nl-BE" i="0" dirty="0" smtClean="0"/>
              <a:t>Wij zullen u vanaf nu verder op de hoogte houden van</a:t>
            </a:r>
            <a:r>
              <a:rPr lang="nl-BE" i="0" baseline="0" dirty="0" smtClean="0"/>
              <a:t> de geplande werken. Voor de werken van start gaan zal u opnieuw uitgenodigd worden voor een tweede infoavond. Daar zullen de plannen in detail worden toegelicht en krijgt u een goed beeld van hoe de nieuwe straat er zal uit zien. Hebt u intussen nog vragen, ligt er iets op uw lever of hebt u specifieke behoeften omtrent bijvoorbeeld communicatie? Laat het ons dan zeker weten. Na deze infoavond kan u altijd telefonisch of via mail terecht bij Aquafin.</a:t>
            </a:r>
            <a:endParaRPr lang="nl-BE" i="0" dirty="0" smtClean="0"/>
          </a:p>
        </p:txBody>
      </p:sp>
      <p:sp>
        <p:nvSpPr>
          <p:cNvPr id="4" name="Tijdelijke aanduiding voor dianummer 3"/>
          <p:cNvSpPr>
            <a:spLocks noGrp="1"/>
          </p:cNvSpPr>
          <p:nvPr>
            <p:ph type="sldNum" sz="quarter" idx="10"/>
          </p:nvPr>
        </p:nvSpPr>
        <p:spPr/>
        <p:txBody>
          <a:bodyPr/>
          <a:lstStyle/>
          <a:p>
            <a:fld id="{5DCEFF43-4506-401D-BD54-4EB100067A52}" type="slidenum">
              <a:rPr lang="nl-BE" smtClean="0"/>
              <a:pPr/>
              <a:t>19</a:t>
            </a:fld>
            <a:endParaRPr lang="nl-BE"/>
          </a:p>
        </p:txBody>
      </p:sp>
    </p:spTree>
    <p:extLst>
      <p:ext uri="{BB962C8B-B14F-4D97-AF65-F5344CB8AC3E}">
        <p14:creationId xmlns:p14="http://schemas.microsoft.com/office/powerpoint/2010/main" val="31737139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white">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blue ink">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green den">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green grass">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8099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urple">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752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orange">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Empty Title Slide">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Empty Title Slide blu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257175" y="455613"/>
            <a:ext cx="7534275" cy="1143000"/>
          </a:xfrm>
          <a:prstGeom prst="rect">
            <a:avLst/>
          </a:prstGeom>
        </p:spPr>
        <p:txBody>
          <a:bodyPr/>
          <a:lstStyle>
            <a:lvl1pPr algn="l">
              <a:defRPr sz="3200" b="1">
                <a:solidFill>
                  <a:srgbClr val="009EE0"/>
                </a:solidFill>
                <a:latin typeface="Arial" pitchFamily="34" charset="0"/>
                <a:cs typeface="Arial" pitchFamily="34" charset="0"/>
              </a:defRPr>
            </a:lvl1pPr>
          </a:lstStyle>
          <a:p>
            <a:r>
              <a:rPr lang="nl-NL" smtClean="0"/>
              <a:t>Klik om de stijl te bewerken</a:t>
            </a:r>
            <a:endParaRPr lang="en-GB" dirty="0"/>
          </a:p>
        </p:txBody>
      </p:sp>
      <p:sp>
        <p:nvSpPr>
          <p:cNvPr id="3" name="Content Placeholder 2"/>
          <p:cNvSpPr>
            <a:spLocks noGrp="1"/>
          </p:cNvSpPr>
          <p:nvPr>
            <p:ph idx="1"/>
          </p:nvPr>
        </p:nvSpPr>
        <p:spPr>
          <a:xfrm>
            <a:off x="276226" y="1743075"/>
            <a:ext cx="8601074" cy="4525963"/>
          </a:xfrm>
          <a:prstGeom prst="rect">
            <a:avLst/>
          </a:prstGeom>
        </p:spPr>
        <p:txBody>
          <a:bodyPr/>
          <a:lstStyle>
            <a:lvl1pPr marL="180975" indent="-180975" algn="l">
              <a:buClr>
                <a:srgbClr val="B6C132"/>
              </a:buClr>
              <a:buSzPct val="90000"/>
              <a:buFont typeface="Arial" pitchFamily="34" charset="0"/>
              <a:buChar char="•"/>
              <a:defRPr sz="2300" b="0">
                <a:solidFill>
                  <a:schemeClr val="tx1"/>
                </a:solidFill>
                <a:latin typeface="Arial" pitchFamily="34" charset="0"/>
                <a:cs typeface="Arial" pitchFamily="34" charset="0"/>
              </a:defRPr>
            </a:lvl1pPr>
            <a:lvl2pPr algn="l">
              <a:buClr>
                <a:srgbClr val="B6C132"/>
              </a:buClr>
              <a:buSzPct val="90000"/>
              <a:buFont typeface="Arial" pitchFamily="34" charset="0"/>
              <a:buChar char="•"/>
              <a:defRPr sz="2300" b="0">
                <a:solidFill>
                  <a:schemeClr val="tx1"/>
                </a:solidFill>
                <a:latin typeface="Arial" pitchFamily="34" charset="0"/>
                <a:cs typeface="Arial" pitchFamily="34" charset="0"/>
              </a:defRPr>
            </a:lvl2pPr>
            <a:lvl3pPr algn="l">
              <a:buClr>
                <a:srgbClr val="B6C132"/>
              </a:buClr>
              <a:buSzPct val="90000"/>
              <a:buFont typeface="Arial" pitchFamily="34" charset="0"/>
              <a:buChar char="•"/>
              <a:defRPr sz="2300">
                <a:latin typeface="Arial" pitchFamily="34" charset="0"/>
                <a:cs typeface="Arial" pitchFamily="34" charset="0"/>
              </a:defRPr>
            </a:lvl3pPr>
            <a:lvl4pPr marL="1600200" marR="0" indent="-228600" algn="l" defTabSz="914400" rtl="0" eaLnBrk="1" fontAlgn="auto" latinLnBrk="0" hangingPunct="1">
              <a:lnSpc>
                <a:spcPct val="100000"/>
              </a:lnSpc>
              <a:spcBef>
                <a:spcPct val="20000"/>
              </a:spcBef>
              <a:spcAft>
                <a:spcPts val="0"/>
              </a:spcAft>
              <a:buClr>
                <a:srgbClr val="B6C132"/>
              </a:buClr>
              <a:buSzPct val="90000"/>
              <a:buFont typeface="Arial" pitchFamily="34" charset="0"/>
              <a:buChar char="•"/>
              <a:tabLst/>
              <a:defRPr>
                <a:latin typeface="Arial" pitchFamily="34" charset="0"/>
                <a:cs typeface="Arial" pitchFamily="34" charset="0"/>
              </a:defRPr>
            </a:lvl4pPr>
            <a:lvl5pPr algn="l">
              <a:buClr>
                <a:srgbClr val="B6C132"/>
              </a:buClr>
              <a:buSzPct val="90000"/>
              <a:buFont typeface="Courier New" pitchFamily="49" charset="0"/>
              <a:buChar char="o"/>
              <a:defRPr>
                <a:latin typeface="Arial" pitchFamily="34" charset="0"/>
                <a:cs typeface="Arial" pitchFamily="34" charset="0"/>
              </a:defRPr>
            </a:lvl5pPr>
            <a:lvl6pPr>
              <a:buClr>
                <a:srgbClr val="B6C132"/>
              </a:buClr>
              <a:buSzPct val="90000"/>
              <a:buFont typeface="Courier New" pitchFamily="49" charset="0"/>
              <a:buChar char="o"/>
              <a:defRPr/>
            </a:lvl6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smtClean="0"/>
          </a:p>
        </p:txBody>
      </p:sp>
      <p:sp>
        <p:nvSpPr>
          <p:cNvPr id="5" name="Rechthoek 4"/>
          <p:cNvSpPr/>
          <p:nvPr userDrawn="1"/>
        </p:nvSpPr>
        <p:spPr>
          <a:xfrm>
            <a:off x="71438" y="6357958"/>
            <a:ext cx="4643438" cy="500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Rechthoek 3"/>
          <p:cNvSpPr/>
          <p:nvPr userDrawn="1"/>
        </p:nvSpPr>
        <p:spPr>
          <a:xfrm>
            <a:off x="7884368" y="188640"/>
            <a:ext cx="1152128"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ullet Slide blu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7175" y="455613"/>
            <a:ext cx="7534275" cy="1143000"/>
          </a:xfrm>
          <a:prstGeom prst="rect">
            <a:avLst/>
          </a:prstGeom>
        </p:spPr>
        <p:txBody>
          <a:bodyPr/>
          <a:lstStyle>
            <a:lvl1pPr algn="l">
              <a:defRPr sz="3200" b="1">
                <a:solidFill>
                  <a:srgbClr val="009EE0"/>
                </a:solidFill>
                <a:latin typeface="Arial" pitchFamily="34" charset="0"/>
                <a:cs typeface="Arial" pitchFamily="34" charset="0"/>
              </a:defRPr>
            </a:lvl1pPr>
          </a:lstStyle>
          <a:p>
            <a:r>
              <a:rPr lang="nl-NL" smtClean="0"/>
              <a:t>Klik om de stijl te bewerken</a:t>
            </a:r>
            <a:endParaRPr lang="en-GB" dirty="0"/>
          </a:p>
        </p:txBody>
      </p:sp>
      <p:sp>
        <p:nvSpPr>
          <p:cNvPr id="3" name="Content Placeholder 2"/>
          <p:cNvSpPr>
            <a:spLocks noGrp="1"/>
          </p:cNvSpPr>
          <p:nvPr>
            <p:ph idx="1"/>
          </p:nvPr>
        </p:nvSpPr>
        <p:spPr>
          <a:xfrm>
            <a:off x="276226" y="1743075"/>
            <a:ext cx="8601074" cy="4525963"/>
          </a:xfrm>
          <a:prstGeom prst="rect">
            <a:avLst/>
          </a:prstGeom>
        </p:spPr>
        <p:txBody>
          <a:bodyPr/>
          <a:lstStyle>
            <a:lvl1pPr marL="180975" indent="-180975" algn="l">
              <a:buClr>
                <a:srgbClr val="B6C132"/>
              </a:buClr>
              <a:buSzPct val="90000"/>
              <a:buFont typeface="Arial" pitchFamily="34" charset="0"/>
              <a:buChar char="•"/>
              <a:defRPr sz="2300" b="0">
                <a:solidFill>
                  <a:schemeClr val="bg1"/>
                </a:solidFill>
                <a:latin typeface="Arial" pitchFamily="34" charset="0"/>
                <a:cs typeface="Arial" pitchFamily="34" charset="0"/>
              </a:defRPr>
            </a:lvl1pPr>
            <a:lvl2pPr algn="l">
              <a:buClr>
                <a:srgbClr val="B6C132"/>
              </a:buClr>
              <a:buSzPct val="90000"/>
              <a:buFont typeface="Arial" pitchFamily="34" charset="0"/>
              <a:buChar char="•"/>
              <a:defRPr sz="2300" b="0">
                <a:solidFill>
                  <a:schemeClr val="bg1"/>
                </a:solidFill>
                <a:latin typeface="Arial" pitchFamily="34" charset="0"/>
                <a:cs typeface="Arial" pitchFamily="34" charset="0"/>
              </a:defRPr>
            </a:lvl2pPr>
            <a:lvl3pPr algn="l">
              <a:buClr>
                <a:srgbClr val="B6C132"/>
              </a:buClr>
              <a:buSzPct val="90000"/>
              <a:buFont typeface="Arial" pitchFamily="34" charset="0"/>
              <a:buChar char="•"/>
              <a:defRPr sz="2300">
                <a:solidFill>
                  <a:schemeClr val="bg1"/>
                </a:solidFill>
                <a:latin typeface="Arial" pitchFamily="34" charset="0"/>
                <a:cs typeface="Arial" pitchFamily="34" charset="0"/>
              </a:defRPr>
            </a:lvl3pPr>
            <a:lvl4pPr marL="1600200" marR="0" indent="-228600" algn="l" defTabSz="914400" rtl="0" eaLnBrk="1" fontAlgn="auto" latinLnBrk="0" hangingPunct="1">
              <a:lnSpc>
                <a:spcPct val="100000"/>
              </a:lnSpc>
              <a:spcBef>
                <a:spcPct val="20000"/>
              </a:spcBef>
              <a:spcAft>
                <a:spcPts val="0"/>
              </a:spcAft>
              <a:buClr>
                <a:srgbClr val="B6C132"/>
              </a:buClr>
              <a:buSzPct val="90000"/>
              <a:buFont typeface="Arial" pitchFamily="34" charset="0"/>
              <a:buChar char="•"/>
              <a:tabLst/>
              <a:defRPr>
                <a:solidFill>
                  <a:schemeClr val="bg1"/>
                </a:solidFill>
                <a:latin typeface="Arial" pitchFamily="34" charset="0"/>
                <a:cs typeface="Arial" pitchFamily="34" charset="0"/>
              </a:defRPr>
            </a:lvl4pPr>
            <a:lvl5pPr algn="l">
              <a:buClr>
                <a:srgbClr val="B6C132"/>
              </a:buClr>
              <a:buSzPct val="90000"/>
              <a:buFont typeface="Courier New" pitchFamily="49" charset="0"/>
              <a:buChar char="o"/>
              <a:defRPr>
                <a:solidFill>
                  <a:schemeClr val="bg1"/>
                </a:solidFill>
                <a:latin typeface="Arial" pitchFamily="34" charset="0"/>
                <a:cs typeface="Arial" pitchFamily="34" charset="0"/>
              </a:defRPr>
            </a:lvl5pPr>
            <a:lvl6pPr>
              <a:buClr>
                <a:srgbClr val="B6C132"/>
              </a:buClr>
              <a:buSzPct val="90000"/>
              <a:buFont typeface="Courier New" pitchFamily="49" charset="0"/>
              <a:buChar char="o"/>
              <a:defRPr>
                <a:solidFill>
                  <a:schemeClr val="bg1"/>
                </a:solidFill>
              </a:defRPr>
            </a:lvl6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Title 1"/>
          <p:cNvSpPr>
            <a:spLocks noGrp="1"/>
          </p:cNvSpPr>
          <p:nvPr>
            <p:ph type="title"/>
          </p:nvPr>
        </p:nvSpPr>
        <p:spPr>
          <a:xfrm>
            <a:off x="257175" y="455613"/>
            <a:ext cx="7534275" cy="1143000"/>
          </a:xfrm>
          <a:prstGeom prst="rect">
            <a:avLst/>
          </a:prstGeom>
        </p:spPr>
        <p:txBody>
          <a:bodyPr/>
          <a:lstStyle>
            <a:lvl1pPr algn="l">
              <a:defRPr sz="3200" b="1">
                <a:solidFill>
                  <a:srgbClr val="009EE0"/>
                </a:solidFill>
                <a:latin typeface="Arial" pitchFamily="34" charset="0"/>
                <a:cs typeface="Arial" pitchFamily="34" charset="0"/>
              </a:defRPr>
            </a:lvl1pPr>
          </a:lstStyle>
          <a:p>
            <a:r>
              <a:rPr lang="nl-NL" smtClean="0"/>
              <a:t>Klik om de stijl te bewerken</a:t>
            </a:r>
            <a:endParaRPr lang="en-GB" dirty="0"/>
          </a:p>
        </p:txBody>
      </p:sp>
      <p:sp>
        <p:nvSpPr>
          <p:cNvPr id="3" name="Rechthoek 2"/>
          <p:cNvSpPr/>
          <p:nvPr userDrawn="1"/>
        </p:nvSpPr>
        <p:spPr>
          <a:xfrm>
            <a:off x="71438" y="6357958"/>
            <a:ext cx="4643438" cy="500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black">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mpty Slide blu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7175" y="455613"/>
            <a:ext cx="7534275" cy="1143000"/>
          </a:xfrm>
          <a:prstGeom prst="rect">
            <a:avLst/>
          </a:prstGeom>
        </p:spPr>
        <p:txBody>
          <a:bodyPr/>
          <a:lstStyle>
            <a:lvl1pPr algn="l">
              <a:defRPr sz="3200" b="1">
                <a:solidFill>
                  <a:srgbClr val="009EE0"/>
                </a:solidFill>
                <a:latin typeface="Arial" pitchFamily="34" charset="0"/>
                <a:cs typeface="Arial" pitchFamily="34" charset="0"/>
              </a:defRPr>
            </a:lvl1pPr>
          </a:lstStyle>
          <a:p>
            <a:r>
              <a:rPr lang="nl-NL" smtClean="0"/>
              <a:t>Klik om de stijl te bewerken</a:t>
            </a:r>
            <a:endParaRPr lang="en-GB"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het opmaakprofiel van de modelondertitel te bewerken</a:t>
            </a:r>
            <a:endParaRPr lang="nl-BE"/>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D6793A3E-7A0E-4763-AFD3-FB9B54C1C8D4}" type="datetimeFigureOut">
              <a:rPr lang="nl-BE" smtClean="0"/>
              <a:pPr/>
              <a:t>12/11/2019</a:t>
            </a:fld>
            <a:endParaRPr lang="nl-BE"/>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BE"/>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3DA5CF85-3166-4B54-966A-B9691D7585BC}" type="slidenum">
              <a:rPr lang="nl-BE" smtClean="0"/>
              <a:pPr/>
              <a:t>‹nr.›</a:t>
            </a:fld>
            <a:endParaRPr lang="nl-B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white/green">
    <p:spTree>
      <p:nvGrpSpPr>
        <p:cNvPr id="1" name=""/>
        <p:cNvGrpSpPr/>
        <p:nvPr/>
      </p:nvGrpSpPr>
      <p:grpSpPr>
        <a:xfrm>
          <a:off x="0" y="0"/>
          <a:ext cx="0" cy="0"/>
          <a:chOff x="0" y="0"/>
          <a:chExt cx="0" cy="0"/>
        </a:xfrm>
      </p:grpSpPr>
      <p:sp>
        <p:nvSpPr>
          <p:cNvPr id="17" name="Rectangle 16"/>
          <p:cNvSpPr/>
          <p:nvPr userDrawn="1"/>
        </p:nvSpPr>
        <p:spPr>
          <a:xfrm>
            <a:off x="0" y="4762500"/>
            <a:ext cx="9144000" cy="2095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userDrawn="1"/>
        </p:nvPicPr>
        <p:blipFill>
          <a:blip r:embed="rId2" cstate="screen"/>
          <a:stretch>
            <a:fillRect/>
          </a:stretch>
        </p:blipFill>
        <p:spPr>
          <a:xfrm>
            <a:off x="171450" y="2082757"/>
            <a:ext cx="8972550" cy="4413293"/>
          </a:xfrm>
          <a:prstGeom prst="rect">
            <a:avLst/>
          </a:prstGeom>
        </p:spPr>
      </p:pic>
      <p:sp>
        <p:nvSpPr>
          <p:cNvPr id="12" name="Rectangle 11"/>
          <p:cNvSpPr/>
          <p:nvPr userDrawn="1"/>
        </p:nvSpPr>
        <p:spPr>
          <a:xfrm>
            <a:off x="0" y="3295649"/>
            <a:ext cx="7700400" cy="1476375"/>
          </a:xfrm>
          <a:prstGeom prst="rect">
            <a:avLst/>
          </a:prstGeom>
          <a:solidFill>
            <a:srgbClr val="B6C13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userDrawn="1"/>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white/black">
    <p:spTree>
      <p:nvGrpSpPr>
        <p:cNvPr id="1" name=""/>
        <p:cNvGrpSpPr/>
        <p:nvPr/>
      </p:nvGrpSpPr>
      <p:grpSpPr>
        <a:xfrm>
          <a:off x="0" y="0"/>
          <a:ext cx="0" cy="0"/>
          <a:chOff x="0" y="0"/>
          <a:chExt cx="0" cy="0"/>
        </a:xfrm>
      </p:grpSpPr>
      <p:sp>
        <p:nvSpPr>
          <p:cNvPr id="17" name="Rectangle 16"/>
          <p:cNvSpPr/>
          <p:nvPr userDrawn="1"/>
        </p:nvSpPr>
        <p:spPr>
          <a:xfrm>
            <a:off x="0" y="4762500"/>
            <a:ext cx="9144000" cy="2095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userDrawn="1"/>
        </p:nvPicPr>
        <p:blipFill>
          <a:blip r:embed="rId2" cstate="screen"/>
          <a:stretch>
            <a:fillRect/>
          </a:stretch>
        </p:blipFill>
        <p:spPr>
          <a:xfrm>
            <a:off x="171450" y="2082757"/>
            <a:ext cx="8972550" cy="4413293"/>
          </a:xfrm>
          <a:prstGeom prst="rect">
            <a:avLst/>
          </a:prstGeom>
        </p:spPr>
      </p:pic>
      <p:sp>
        <p:nvSpPr>
          <p:cNvPr id="12" name="Rectangle 11"/>
          <p:cNvSpPr/>
          <p:nvPr userDrawn="1"/>
        </p:nvSpPr>
        <p:spPr>
          <a:xfrm>
            <a:off x="0" y="3295649"/>
            <a:ext cx="7700400" cy="14763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userDrawn="1"/>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green lemon/black">
    <p:spTree>
      <p:nvGrpSpPr>
        <p:cNvPr id="1" name=""/>
        <p:cNvGrpSpPr/>
        <p:nvPr/>
      </p:nvGrpSpPr>
      <p:grpSpPr>
        <a:xfrm>
          <a:off x="0" y="0"/>
          <a:ext cx="0" cy="0"/>
          <a:chOff x="0" y="0"/>
          <a:chExt cx="0" cy="0"/>
        </a:xfrm>
      </p:grpSpPr>
      <p:sp>
        <p:nvSpPr>
          <p:cNvPr id="17" name="Rectangle 16"/>
          <p:cNvSpPr/>
          <p:nvPr userDrawn="1"/>
        </p:nvSpPr>
        <p:spPr>
          <a:xfrm>
            <a:off x="0" y="4762500"/>
            <a:ext cx="9144000" cy="2095500"/>
          </a:xfrm>
          <a:prstGeom prst="rect">
            <a:avLst/>
          </a:prstGeom>
          <a:solidFill>
            <a:srgbClr val="B5C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userDrawn="1"/>
        </p:nvPicPr>
        <p:blipFill>
          <a:blip r:embed="rId2" cstate="screen"/>
          <a:stretch>
            <a:fillRect/>
          </a:stretch>
        </p:blipFill>
        <p:spPr>
          <a:xfrm>
            <a:off x="171450" y="2082757"/>
            <a:ext cx="8972550" cy="4413293"/>
          </a:xfrm>
          <a:prstGeom prst="rect">
            <a:avLst/>
          </a:prstGeom>
        </p:spPr>
      </p:pic>
      <p:sp>
        <p:nvSpPr>
          <p:cNvPr id="12" name="Rectangle 11"/>
          <p:cNvSpPr/>
          <p:nvPr userDrawn="1"/>
        </p:nvSpPr>
        <p:spPr>
          <a:xfrm>
            <a:off x="0" y="3295649"/>
            <a:ext cx="7700400" cy="14763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userDrawn="1"/>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green loof/green">
    <p:spTree>
      <p:nvGrpSpPr>
        <p:cNvPr id="1" name=""/>
        <p:cNvGrpSpPr/>
        <p:nvPr/>
      </p:nvGrpSpPr>
      <p:grpSpPr>
        <a:xfrm>
          <a:off x="0" y="0"/>
          <a:ext cx="0" cy="0"/>
          <a:chOff x="0" y="0"/>
          <a:chExt cx="0" cy="0"/>
        </a:xfrm>
      </p:grpSpPr>
      <p:sp>
        <p:nvSpPr>
          <p:cNvPr id="17" name="Rectangle 16"/>
          <p:cNvSpPr/>
          <p:nvPr userDrawn="1"/>
        </p:nvSpPr>
        <p:spPr>
          <a:xfrm>
            <a:off x="0" y="4762500"/>
            <a:ext cx="9144000" cy="2095500"/>
          </a:xfrm>
          <a:prstGeom prst="rect">
            <a:avLst/>
          </a:prstGeom>
          <a:solidFill>
            <a:srgbClr val="527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userDrawn="1"/>
        </p:nvPicPr>
        <p:blipFill>
          <a:blip r:embed="rId2" cstate="screen"/>
          <a:stretch>
            <a:fillRect/>
          </a:stretch>
        </p:blipFill>
        <p:spPr>
          <a:xfrm>
            <a:off x="171450" y="2082757"/>
            <a:ext cx="8972550" cy="4413293"/>
          </a:xfrm>
          <a:prstGeom prst="rect">
            <a:avLst/>
          </a:prstGeom>
        </p:spPr>
      </p:pic>
      <p:sp>
        <p:nvSpPr>
          <p:cNvPr id="12" name="Rectangle 11"/>
          <p:cNvSpPr/>
          <p:nvPr userDrawn="1"/>
        </p:nvSpPr>
        <p:spPr>
          <a:xfrm>
            <a:off x="0" y="3295649"/>
            <a:ext cx="7700400" cy="1476375"/>
          </a:xfrm>
          <a:prstGeom prst="rect">
            <a:avLst/>
          </a:prstGeom>
          <a:solidFill>
            <a:srgbClr val="B6C13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userDrawn="1"/>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green grass/black">
    <p:spTree>
      <p:nvGrpSpPr>
        <p:cNvPr id="1" name=""/>
        <p:cNvGrpSpPr/>
        <p:nvPr/>
      </p:nvGrpSpPr>
      <p:grpSpPr>
        <a:xfrm>
          <a:off x="0" y="0"/>
          <a:ext cx="0" cy="0"/>
          <a:chOff x="0" y="0"/>
          <a:chExt cx="0" cy="0"/>
        </a:xfrm>
      </p:grpSpPr>
      <p:sp>
        <p:nvSpPr>
          <p:cNvPr id="17" name="Rectangle 16"/>
          <p:cNvSpPr/>
          <p:nvPr userDrawn="1"/>
        </p:nvSpPr>
        <p:spPr>
          <a:xfrm>
            <a:off x="0" y="4762500"/>
            <a:ext cx="9144000" cy="2095500"/>
          </a:xfrm>
          <a:prstGeom prst="rect">
            <a:avLst/>
          </a:prstGeom>
          <a:solidFill>
            <a:srgbClr val="8099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userDrawn="1"/>
        </p:nvPicPr>
        <p:blipFill>
          <a:blip r:embed="rId2" cstate="screen"/>
          <a:stretch>
            <a:fillRect/>
          </a:stretch>
        </p:blipFill>
        <p:spPr>
          <a:xfrm>
            <a:off x="171450" y="2082757"/>
            <a:ext cx="8972550" cy="4413293"/>
          </a:xfrm>
          <a:prstGeom prst="rect">
            <a:avLst/>
          </a:prstGeom>
        </p:spPr>
      </p:pic>
      <p:sp>
        <p:nvSpPr>
          <p:cNvPr id="12" name="Rectangle 11"/>
          <p:cNvSpPr/>
          <p:nvPr userDrawn="1"/>
        </p:nvSpPr>
        <p:spPr>
          <a:xfrm>
            <a:off x="0" y="3295649"/>
            <a:ext cx="7700400" cy="14763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userDrawn="1"/>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green den/green">
    <p:spTree>
      <p:nvGrpSpPr>
        <p:cNvPr id="1" name=""/>
        <p:cNvGrpSpPr/>
        <p:nvPr/>
      </p:nvGrpSpPr>
      <p:grpSpPr>
        <a:xfrm>
          <a:off x="0" y="0"/>
          <a:ext cx="0" cy="0"/>
          <a:chOff x="0" y="0"/>
          <a:chExt cx="0" cy="0"/>
        </a:xfrm>
      </p:grpSpPr>
      <p:sp>
        <p:nvSpPr>
          <p:cNvPr id="17" name="Rectangle 16"/>
          <p:cNvSpPr/>
          <p:nvPr userDrawn="1"/>
        </p:nvSpPr>
        <p:spPr>
          <a:xfrm>
            <a:off x="0" y="4762500"/>
            <a:ext cx="9144000" cy="2095500"/>
          </a:xfrm>
          <a:prstGeom prst="rect">
            <a:avLst/>
          </a:prstGeom>
          <a:solidFill>
            <a:srgbClr val="0052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userDrawn="1"/>
        </p:nvPicPr>
        <p:blipFill>
          <a:blip r:embed="rId2" cstate="screen"/>
          <a:stretch>
            <a:fillRect/>
          </a:stretch>
        </p:blipFill>
        <p:spPr>
          <a:xfrm>
            <a:off x="171450" y="2082757"/>
            <a:ext cx="8972550" cy="4413293"/>
          </a:xfrm>
          <a:prstGeom prst="rect">
            <a:avLst/>
          </a:prstGeom>
        </p:spPr>
      </p:pic>
      <p:sp>
        <p:nvSpPr>
          <p:cNvPr id="12" name="Rectangle 11"/>
          <p:cNvSpPr/>
          <p:nvPr userDrawn="1"/>
        </p:nvSpPr>
        <p:spPr>
          <a:xfrm>
            <a:off x="0" y="3295649"/>
            <a:ext cx="7700400" cy="1476375"/>
          </a:xfrm>
          <a:prstGeom prst="rect">
            <a:avLst/>
          </a:prstGeom>
          <a:solidFill>
            <a:srgbClr val="B6C13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userDrawn="1"/>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mpty Title Slide">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257175" y="455613"/>
            <a:ext cx="7534275" cy="1143000"/>
          </a:xfrm>
          <a:prstGeom prst="rect">
            <a:avLst/>
          </a:prstGeom>
        </p:spPr>
        <p:txBody>
          <a:bodyPr/>
          <a:lstStyle>
            <a:lvl1pPr algn="l">
              <a:defRPr sz="3200" b="1">
                <a:solidFill>
                  <a:srgbClr val="809916"/>
                </a:solidFill>
                <a:latin typeface="Arial" pitchFamily="34" charset="0"/>
                <a:cs typeface="Arial" pitchFamily="34" charset="0"/>
              </a:defRPr>
            </a:lvl1pPr>
          </a:lstStyle>
          <a:p>
            <a:r>
              <a:rPr lang="nl-NL" smtClean="0"/>
              <a:t>Klik om de stijl te bewerken</a:t>
            </a:r>
            <a:endParaRPr lang="en-GB" dirty="0"/>
          </a:p>
        </p:txBody>
      </p:sp>
      <p:sp>
        <p:nvSpPr>
          <p:cNvPr id="3" name="Content Placeholder 2"/>
          <p:cNvSpPr>
            <a:spLocks noGrp="1"/>
          </p:cNvSpPr>
          <p:nvPr>
            <p:ph idx="1"/>
          </p:nvPr>
        </p:nvSpPr>
        <p:spPr>
          <a:xfrm>
            <a:off x="276226" y="1743075"/>
            <a:ext cx="8601074" cy="4525963"/>
          </a:xfrm>
          <a:prstGeom prst="rect">
            <a:avLst/>
          </a:prstGeom>
        </p:spPr>
        <p:txBody>
          <a:bodyPr/>
          <a:lstStyle>
            <a:lvl1pPr marL="180975" indent="-180975" algn="l">
              <a:buClr>
                <a:srgbClr val="009EE0"/>
              </a:buClr>
              <a:buSzPct val="90000"/>
              <a:buFont typeface="Arial" pitchFamily="34" charset="0"/>
              <a:buChar char="•"/>
              <a:defRPr sz="2300" b="0">
                <a:solidFill>
                  <a:schemeClr val="tx1"/>
                </a:solidFill>
                <a:latin typeface="Arial" pitchFamily="34" charset="0"/>
                <a:cs typeface="Arial" pitchFamily="34" charset="0"/>
              </a:defRPr>
            </a:lvl1pPr>
            <a:lvl2pPr algn="l">
              <a:buClr>
                <a:srgbClr val="009EE0"/>
              </a:buClr>
              <a:buSzPct val="90000"/>
              <a:buFont typeface="Arial" pitchFamily="34" charset="0"/>
              <a:buChar char="•"/>
              <a:defRPr sz="2300" b="0">
                <a:solidFill>
                  <a:schemeClr val="tx1"/>
                </a:solidFill>
                <a:latin typeface="Arial" pitchFamily="34" charset="0"/>
                <a:cs typeface="Arial" pitchFamily="34" charset="0"/>
              </a:defRPr>
            </a:lvl2pPr>
            <a:lvl3pPr algn="l">
              <a:buClr>
                <a:srgbClr val="009EE0"/>
              </a:buClr>
              <a:buSzPct val="90000"/>
              <a:buFont typeface="Arial" pitchFamily="34" charset="0"/>
              <a:buChar char="•"/>
              <a:defRPr sz="2300">
                <a:latin typeface="Arial" pitchFamily="34" charset="0"/>
                <a:cs typeface="Arial" pitchFamily="34" charset="0"/>
              </a:defRPr>
            </a:lvl3pPr>
            <a:lvl4pPr marL="1600200" marR="0" indent="-228600" algn="l" defTabSz="914400" rtl="0" eaLnBrk="1" fontAlgn="auto" latinLnBrk="0" hangingPunct="1">
              <a:lnSpc>
                <a:spcPct val="100000"/>
              </a:lnSpc>
              <a:spcBef>
                <a:spcPct val="20000"/>
              </a:spcBef>
              <a:spcAft>
                <a:spcPts val="0"/>
              </a:spcAft>
              <a:buClr>
                <a:srgbClr val="009EE0"/>
              </a:buClr>
              <a:buSzPct val="90000"/>
              <a:buFont typeface="Arial" pitchFamily="34" charset="0"/>
              <a:buChar char="•"/>
              <a:tabLst/>
              <a:defRPr>
                <a:latin typeface="Arial" pitchFamily="34" charset="0"/>
                <a:cs typeface="Arial" pitchFamily="34" charset="0"/>
              </a:defRPr>
            </a:lvl4pPr>
            <a:lvl5pPr algn="l">
              <a:buClr>
                <a:srgbClr val="009EE0"/>
              </a:buClr>
              <a:buSzPct val="90000"/>
              <a:buFont typeface="Courier New" pitchFamily="49" charset="0"/>
              <a:buChar char="o"/>
              <a:defRPr>
                <a:latin typeface="Arial" pitchFamily="34" charset="0"/>
                <a:cs typeface="Arial" pitchFamily="34" charset="0"/>
              </a:defRPr>
            </a:lvl5pPr>
            <a:lvl6pPr>
              <a:buClr>
                <a:srgbClr val="009EE0"/>
              </a:buClr>
              <a:buSzPct val="90000"/>
              <a:buFont typeface="Courier New" pitchFamily="49" charset="0"/>
              <a:buChar char="o"/>
              <a:defRPr/>
            </a:lvl6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smtClean="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cyan">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Title 1"/>
          <p:cNvSpPr>
            <a:spLocks noGrp="1"/>
          </p:cNvSpPr>
          <p:nvPr>
            <p:ph type="title"/>
          </p:nvPr>
        </p:nvSpPr>
        <p:spPr>
          <a:xfrm>
            <a:off x="257175" y="455613"/>
            <a:ext cx="7534275" cy="1143000"/>
          </a:xfrm>
          <a:prstGeom prst="rect">
            <a:avLst/>
          </a:prstGeom>
        </p:spPr>
        <p:txBody>
          <a:bodyPr/>
          <a:lstStyle>
            <a:lvl1pPr algn="l">
              <a:defRPr sz="3200" b="1">
                <a:solidFill>
                  <a:srgbClr val="809916"/>
                </a:solidFill>
                <a:latin typeface="Arial" pitchFamily="34" charset="0"/>
                <a:cs typeface="Arial" pitchFamily="34" charset="0"/>
              </a:defRPr>
            </a:lvl1pPr>
          </a:lstStyle>
          <a:p>
            <a:r>
              <a:rPr lang="nl-NL" smtClean="0"/>
              <a:t>Klik om de stijl te bewerken</a:t>
            </a:r>
            <a:endParaRPr lang="en-GB"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Slide white">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black">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lide cyan">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lide petroleum blue">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00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green lemon">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B6C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Slide green lemon fresh">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A5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lide green loof">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Slide blue soft">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E4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lide beige">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F1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petroleum blue">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00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userDrawn="1"/>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wip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blue ink">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lide green den">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Slide green grass">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8099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Slide purple">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752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Slide orange">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Empty Title Slide">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Empty Title Slide blu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257175" y="455613"/>
            <a:ext cx="7534275" cy="1143000"/>
          </a:xfrm>
          <a:prstGeom prst="rect">
            <a:avLst/>
          </a:prstGeom>
        </p:spPr>
        <p:txBody>
          <a:bodyPr/>
          <a:lstStyle>
            <a:lvl1pPr algn="l">
              <a:defRPr sz="3200" b="1">
                <a:solidFill>
                  <a:srgbClr val="009EE0"/>
                </a:solidFill>
                <a:latin typeface="Arial" pitchFamily="34" charset="0"/>
                <a:cs typeface="Arial" pitchFamily="34" charset="0"/>
              </a:defRPr>
            </a:lvl1pPr>
          </a:lstStyle>
          <a:p>
            <a:r>
              <a:rPr lang="nl-NL" smtClean="0"/>
              <a:t>Klik om de stijl te bewerken</a:t>
            </a:r>
            <a:endParaRPr lang="en-GB" dirty="0"/>
          </a:p>
        </p:txBody>
      </p:sp>
      <p:sp>
        <p:nvSpPr>
          <p:cNvPr id="3" name="Content Placeholder 2"/>
          <p:cNvSpPr>
            <a:spLocks noGrp="1"/>
          </p:cNvSpPr>
          <p:nvPr>
            <p:ph idx="1"/>
          </p:nvPr>
        </p:nvSpPr>
        <p:spPr>
          <a:xfrm>
            <a:off x="276226" y="1743075"/>
            <a:ext cx="8601074" cy="4525963"/>
          </a:xfrm>
          <a:prstGeom prst="rect">
            <a:avLst/>
          </a:prstGeom>
        </p:spPr>
        <p:txBody>
          <a:bodyPr/>
          <a:lstStyle>
            <a:lvl1pPr marL="180975" indent="-180975" algn="l">
              <a:buClr>
                <a:srgbClr val="B6C132"/>
              </a:buClr>
              <a:buSzPct val="90000"/>
              <a:buFont typeface="Arial" pitchFamily="34" charset="0"/>
              <a:buChar char="•"/>
              <a:defRPr sz="2300" b="0">
                <a:solidFill>
                  <a:schemeClr val="tx1"/>
                </a:solidFill>
                <a:latin typeface="Arial" pitchFamily="34" charset="0"/>
                <a:cs typeface="Arial" pitchFamily="34" charset="0"/>
              </a:defRPr>
            </a:lvl1pPr>
            <a:lvl2pPr algn="l">
              <a:buClr>
                <a:srgbClr val="B6C132"/>
              </a:buClr>
              <a:buSzPct val="90000"/>
              <a:buFont typeface="Arial" pitchFamily="34" charset="0"/>
              <a:buChar char="•"/>
              <a:defRPr sz="2300" b="0">
                <a:solidFill>
                  <a:schemeClr val="tx1"/>
                </a:solidFill>
                <a:latin typeface="Arial" pitchFamily="34" charset="0"/>
                <a:cs typeface="Arial" pitchFamily="34" charset="0"/>
              </a:defRPr>
            </a:lvl2pPr>
            <a:lvl3pPr algn="l">
              <a:buClr>
                <a:srgbClr val="B6C132"/>
              </a:buClr>
              <a:buSzPct val="90000"/>
              <a:buFont typeface="Arial" pitchFamily="34" charset="0"/>
              <a:buChar char="•"/>
              <a:defRPr sz="2300">
                <a:latin typeface="Arial" pitchFamily="34" charset="0"/>
                <a:cs typeface="Arial" pitchFamily="34" charset="0"/>
              </a:defRPr>
            </a:lvl3pPr>
            <a:lvl4pPr marL="1600200" marR="0" indent="-228600" algn="l" defTabSz="914400" rtl="0" eaLnBrk="1" fontAlgn="auto" latinLnBrk="0" hangingPunct="1">
              <a:lnSpc>
                <a:spcPct val="100000"/>
              </a:lnSpc>
              <a:spcBef>
                <a:spcPct val="20000"/>
              </a:spcBef>
              <a:spcAft>
                <a:spcPts val="0"/>
              </a:spcAft>
              <a:buClr>
                <a:srgbClr val="B6C132"/>
              </a:buClr>
              <a:buSzPct val="90000"/>
              <a:buFont typeface="Arial" pitchFamily="34" charset="0"/>
              <a:buChar char="•"/>
              <a:tabLst/>
              <a:defRPr>
                <a:latin typeface="Arial" pitchFamily="34" charset="0"/>
                <a:cs typeface="Arial" pitchFamily="34" charset="0"/>
              </a:defRPr>
            </a:lvl4pPr>
            <a:lvl5pPr algn="l">
              <a:buClr>
                <a:srgbClr val="B6C132"/>
              </a:buClr>
              <a:buSzPct val="90000"/>
              <a:buFont typeface="Courier New" pitchFamily="49" charset="0"/>
              <a:buChar char="o"/>
              <a:defRPr>
                <a:latin typeface="Arial" pitchFamily="34" charset="0"/>
                <a:cs typeface="Arial" pitchFamily="34" charset="0"/>
              </a:defRPr>
            </a:lvl5pPr>
            <a:lvl6pPr>
              <a:buClr>
                <a:srgbClr val="B6C132"/>
              </a:buClr>
              <a:buSzPct val="90000"/>
              <a:buFont typeface="Courier New" pitchFamily="49" charset="0"/>
              <a:buChar char="o"/>
              <a:defRPr/>
            </a:lvl6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smtClean="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Title 1"/>
          <p:cNvSpPr>
            <a:spLocks noGrp="1"/>
          </p:cNvSpPr>
          <p:nvPr>
            <p:ph type="title"/>
          </p:nvPr>
        </p:nvSpPr>
        <p:spPr>
          <a:xfrm>
            <a:off x="257175" y="455613"/>
            <a:ext cx="7534275" cy="1143000"/>
          </a:xfrm>
          <a:prstGeom prst="rect">
            <a:avLst/>
          </a:prstGeom>
        </p:spPr>
        <p:txBody>
          <a:bodyPr/>
          <a:lstStyle>
            <a:lvl1pPr algn="l">
              <a:defRPr sz="3200" b="1">
                <a:solidFill>
                  <a:srgbClr val="009EE0"/>
                </a:solidFill>
                <a:latin typeface="Arial" pitchFamily="34" charset="0"/>
                <a:cs typeface="Arial" pitchFamily="34" charset="0"/>
              </a:defRPr>
            </a:lvl1pPr>
          </a:lstStyle>
          <a:p>
            <a:r>
              <a:rPr lang="nl-NL" smtClean="0"/>
              <a:t>Klik om de stijl te bewerken</a:t>
            </a:r>
            <a:endParaRPr lang="en-GB"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mpty Slide blu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7175" y="455613"/>
            <a:ext cx="7534275" cy="1143000"/>
          </a:xfrm>
          <a:prstGeom prst="rect">
            <a:avLst/>
          </a:prstGeom>
        </p:spPr>
        <p:txBody>
          <a:bodyPr/>
          <a:lstStyle>
            <a:lvl1pPr algn="l">
              <a:defRPr sz="3200" b="1">
                <a:solidFill>
                  <a:srgbClr val="009EE0"/>
                </a:solidFill>
                <a:latin typeface="Arial" pitchFamily="34" charset="0"/>
                <a:cs typeface="Arial" pitchFamily="34" charset="0"/>
              </a:defRPr>
            </a:lvl1pPr>
          </a:lstStyle>
          <a:p>
            <a:r>
              <a:rPr lang="nl-NL" smtClean="0"/>
              <a:t>Klik om de stijl te bewerken</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green lemon">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B6C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257175" y="455613"/>
            <a:ext cx="7534275" cy="1143000"/>
          </a:xfrm>
          <a:prstGeom prst="rect">
            <a:avLst/>
          </a:prstGeom>
        </p:spPr>
        <p:txBody>
          <a:bodyPr/>
          <a:lstStyle>
            <a:lvl1pPr algn="l">
              <a:defRPr sz="3200" b="1">
                <a:solidFill>
                  <a:srgbClr val="009EE0"/>
                </a:solidFill>
                <a:latin typeface="Arial" pitchFamily="34" charset="0"/>
                <a:cs typeface="Arial" pitchFamily="34" charset="0"/>
              </a:defRPr>
            </a:lvl1pPr>
          </a:lstStyle>
          <a:p>
            <a:r>
              <a:rPr lang="nl-NL" smtClean="0"/>
              <a:t>Klik om de stijl te bewerken</a:t>
            </a:r>
            <a:endParaRPr lang="en-GB" dirty="0"/>
          </a:p>
        </p:txBody>
      </p:sp>
      <p:sp>
        <p:nvSpPr>
          <p:cNvPr id="3" name="Content Placeholder 2"/>
          <p:cNvSpPr>
            <a:spLocks noGrp="1"/>
          </p:cNvSpPr>
          <p:nvPr>
            <p:ph idx="1"/>
          </p:nvPr>
        </p:nvSpPr>
        <p:spPr>
          <a:xfrm>
            <a:off x="276226" y="1743075"/>
            <a:ext cx="8601074" cy="4525963"/>
          </a:xfrm>
          <a:prstGeom prst="rect">
            <a:avLst/>
          </a:prstGeom>
        </p:spPr>
        <p:txBody>
          <a:bodyPr/>
          <a:lstStyle>
            <a:lvl1pPr marL="180975" indent="-180975" algn="l">
              <a:buClr>
                <a:srgbClr val="B6C132"/>
              </a:buClr>
              <a:buSzPct val="90000"/>
              <a:buFont typeface="Arial" pitchFamily="34" charset="0"/>
              <a:buChar char="•"/>
              <a:defRPr sz="2300" b="0">
                <a:solidFill>
                  <a:schemeClr val="tx1"/>
                </a:solidFill>
                <a:latin typeface="Arial" pitchFamily="34" charset="0"/>
                <a:cs typeface="Arial" pitchFamily="34" charset="0"/>
              </a:defRPr>
            </a:lvl1pPr>
            <a:lvl2pPr algn="l">
              <a:buClr>
                <a:srgbClr val="B6C132"/>
              </a:buClr>
              <a:buSzPct val="90000"/>
              <a:buFont typeface="Arial" pitchFamily="34" charset="0"/>
              <a:buChar char="•"/>
              <a:defRPr sz="2300" b="0">
                <a:solidFill>
                  <a:schemeClr val="tx1"/>
                </a:solidFill>
                <a:latin typeface="Arial" pitchFamily="34" charset="0"/>
                <a:cs typeface="Arial" pitchFamily="34" charset="0"/>
              </a:defRPr>
            </a:lvl2pPr>
            <a:lvl3pPr algn="l">
              <a:buClr>
                <a:srgbClr val="B6C132"/>
              </a:buClr>
              <a:buSzPct val="90000"/>
              <a:buFont typeface="Arial" pitchFamily="34" charset="0"/>
              <a:buChar char="•"/>
              <a:defRPr sz="2300">
                <a:latin typeface="Arial" pitchFamily="34" charset="0"/>
                <a:cs typeface="Arial" pitchFamily="34" charset="0"/>
              </a:defRPr>
            </a:lvl3pPr>
            <a:lvl4pPr marL="1600200" marR="0" indent="-228600" algn="l" defTabSz="914400" rtl="0" eaLnBrk="1" fontAlgn="auto" latinLnBrk="0" hangingPunct="1">
              <a:lnSpc>
                <a:spcPct val="100000"/>
              </a:lnSpc>
              <a:spcBef>
                <a:spcPct val="20000"/>
              </a:spcBef>
              <a:spcAft>
                <a:spcPts val="0"/>
              </a:spcAft>
              <a:buClr>
                <a:srgbClr val="B6C132"/>
              </a:buClr>
              <a:buSzPct val="90000"/>
              <a:buFont typeface="Arial" pitchFamily="34" charset="0"/>
              <a:buChar char="•"/>
              <a:tabLst/>
              <a:defRPr>
                <a:latin typeface="Arial" pitchFamily="34" charset="0"/>
                <a:cs typeface="Arial" pitchFamily="34" charset="0"/>
              </a:defRPr>
            </a:lvl4pPr>
            <a:lvl5pPr algn="l">
              <a:buClr>
                <a:srgbClr val="B6C132"/>
              </a:buClr>
              <a:buSzPct val="90000"/>
              <a:buFont typeface="Courier New" pitchFamily="49" charset="0"/>
              <a:buChar char="o"/>
              <a:defRPr>
                <a:latin typeface="Arial" pitchFamily="34" charset="0"/>
                <a:cs typeface="Arial" pitchFamily="34" charset="0"/>
              </a:defRPr>
            </a:lvl5pPr>
            <a:lvl6pPr>
              <a:buClr>
                <a:srgbClr val="B6C132"/>
              </a:buClr>
              <a:buSzPct val="90000"/>
              <a:buFont typeface="Courier New" pitchFamily="49" charset="0"/>
              <a:buChar char="o"/>
              <a:defRPr/>
            </a:lvl6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smtClean="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Bullet Slide blu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7175" y="455613"/>
            <a:ext cx="7534275" cy="1143000"/>
          </a:xfrm>
          <a:prstGeom prst="rect">
            <a:avLst/>
          </a:prstGeom>
        </p:spPr>
        <p:txBody>
          <a:bodyPr/>
          <a:lstStyle>
            <a:lvl1pPr algn="l">
              <a:defRPr sz="3200" b="1">
                <a:solidFill>
                  <a:srgbClr val="009EE0"/>
                </a:solidFill>
                <a:latin typeface="Arial" pitchFamily="34" charset="0"/>
                <a:cs typeface="Arial" pitchFamily="34" charset="0"/>
              </a:defRPr>
            </a:lvl1pPr>
          </a:lstStyle>
          <a:p>
            <a:r>
              <a:rPr lang="nl-NL" smtClean="0"/>
              <a:t>Klik om de stijl te bewerken</a:t>
            </a:r>
            <a:endParaRPr lang="en-GB" dirty="0"/>
          </a:p>
        </p:txBody>
      </p:sp>
      <p:sp>
        <p:nvSpPr>
          <p:cNvPr id="3" name="Content Placeholder 2"/>
          <p:cNvSpPr>
            <a:spLocks noGrp="1"/>
          </p:cNvSpPr>
          <p:nvPr>
            <p:ph idx="1"/>
          </p:nvPr>
        </p:nvSpPr>
        <p:spPr>
          <a:xfrm>
            <a:off x="276226" y="1743075"/>
            <a:ext cx="8601074" cy="4525963"/>
          </a:xfrm>
          <a:prstGeom prst="rect">
            <a:avLst/>
          </a:prstGeom>
        </p:spPr>
        <p:txBody>
          <a:bodyPr/>
          <a:lstStyle>
            <a:lvl1pPr marL="180975" indent="-180975" algn="l">
              <a:buClr>
                <a:srgbClr val="B6C132"/>
              </a:buClr>
              <a:buSzPct val="90000"/>
              <a:buFont typeface="Arial" pitchFamily="34" charset="0"/>
              <a:buChar char="•"/>
              <a:defRPr sz="2300" b="0">
                <a:solidFill>
                  <a:schemeClr val="bg1"/>
                </a:solidFill>
                <a:latin typeface="Arial" pitchFamily="34" charset="0"/>
                <a:cs typeface="Arial" pitchFamily="34" charset="0"/>
              </a:defRPr>
            </a:lvl1pPr>
            <a:lvl2pPr algn="l">
              <a:buClr>
                <a:srgbClr val="B6C132"/>
              </a:buClr>
              <a:buSzPct val="90000"/>
              <a:buFont typeface="Arial" pitchFamily="34" charset="0"/>
              <a:buChar char="•"/>
              <a:defRPr sz="2300" b="0">
                <a:solidFill>
                  <a:schemeClr val="bg1"/>
                </a:solidFill>
                <a:latin typeface="Arial" pitchFamily="34" charset="0"/>
                <a:cs typeface="Arial" pitchFamily="34" charset="0"/>
              </a:defRPr>
            </a:lvl2pPr>
            <a:lvl3pPr algn="l">
              <a:buClr>
                <a:srgbClr val="B6C132"/>
              </a:buClr>
              <a:buSzPct val="90000"/>
              <a:buFont typeface="Arial" pitchFamily="34" charset="0"/>
              <a:buChar char="•"/>
              <a:defRPr sz="2300">
                <a:solidFill>
                  <a:schemeClr val="bg1"/>
                </a:solidFill>
                <a:latin typeface="Arial" pitchFamily="34" charset="0"/>
                <a:cs typeface="Arial" pitchFamily="34" charset="0"/>
              </a:defRPr>
            </a:lvl3pPr>
            <a:lvl4pPr marL="1600200" marR="0" indent="-228600" algn="l" defTabSz="914400" rtl="0" eaLnBrk="1" fontAlgn="auto" latinLnBrk="0" hangingPunct="1">
              <a:lnSpc>
                <a:spcPct val="100000"/>
              </a:lnSpc>
              <a:spcBef>
                <a:spcPct val="20000"/>
              </a:spcBef>
              <a:spcAft>
                <a:spcPts val="0"/>
              </a:spcAft>
              <a:buClr>
                <a:srgbClr val="B6C132"/>
              </a:buClr>
              <a:buSzPct val="90000"/>
              <a:buFont typeface="Arial" pitchFamily="34" charset="0"/>
              <a:buChar char="•"/>
              <a:tabLst/>
              <a:defRPr>
                <a:solidFill>
                  <a:schemeClr val="bg1"/>
                </a:solidFill>
                <a:latin typeface="Arial" pitchFamily="34" charset="0"/>
                <a:cs typeface="Arial" pitchFamily="34" charset="0"/>
              </a:defRPr>
            </a:lvl4pPr>
            <a:lvl5pPr algn="l">
              <a:buClr>
                <a:srgbClr val="B6C132"/>
              </a:buClr>
              <a:buSzPct val="90000"/>
              <a:buFont typeface="Courier New" pitchFamily="49" charset="0"/>
              <a:buChar char="o"/>
              <a:defRPr>
                <a:solidFill>
                  <a:schemeClr val="bg1"/>
                </a:solidFill>
                <a:latin typeface="Arial" pitchFamily="34" charset="0"/>
                <a:cs typeface="Arial" pitchFamily="34" charset="0"/>
              </a:defRPr>
            </a:lvl5pPr>
            <a:lvl6pPr>
              <a:buClr>
                <a:srgbClr val="B6C132"/>
              </a:buClr>
              <a:buSzPct val="90000"/>
              <a:buFont typeface="Courier New" pitchFamily="49" charset="0"/>
              <a:buChar char="o"/>
              <a:defRPr>
                <a:solidFill>
                  <a:schemeClr val="bg1"/>
                </a:solidFill>
              </a:defRPr>
            </a:lvl6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smtClean="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Title 1"/>
          <p:cNvSpPr>
            <a:spLocks noGrp="1"/>
          </p:cNvSpPr>
          <p:nvPr>
            <p:ph type="title"/>
          </p:nvPr>
        </p:nvSpPr>
        <p:spPr>
          <a:xfrm>
            <a:off x="257175" y="455613"/>
            <a:ext cx="7534275" cy="1143000"/>
          </a:xfrm>
          <a:prstGeom prst="rect">
            <a:avLst/>
          </a:prstGeom>
        </p:spPr>
        <p:txBody>
          <a:bodyPr/>
          <a:lstStyle>
            <a:lvl1pPr algn="l">
              <a:defRPr sz="3200" b="1">
                <a:solidFill>
                  <a:srgbClr val="009EE0"/>
                </a:solidFill>
                <a:latin typeface="Arial" pitchFamily="34" charset="0"/>
                <a:cs typeface="Arial" pitchFamily="34" charset="0"/>
              </a:defRPr>
            </a:lvl1pPr>
          </a:lstStyle>
          <a:p>
            <a:r>
              <a:rPr lang="nl-NL" smtClean="0"/>
              <a:t>Klik om de stijl te bewerken</a:t>
            </a:r>
            <a:endParaRPr lang="en-GB"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mpty Slide blu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7175" y="455613"/>
            <a:ext cx="7534275" cy="1143000"/>
          </a:xfrm>
          <a:prstGeom prst="rect">
            <a:avLst/>
          </a:prstGeom>
        </p:spPr>
        <p:txBody>
          <a:bodyPr/>
          <a:lstStyle>
            <a:lvl1pPr algn="l">
              <a:defRPr sz="3200" b="1">
                <a:solidFill>
                  <a:srgbClr val="009EE0"/>
                </a:solidFill>
                <a:latin typeface="Arial" pitchFamily="34" charset="0"/>
                <a:cs typeface="Arial" pitchFamily="34" charset="0"/>
              </a:defRPr>
            </a:lvl1pPr>
          </a:lstStyle>
          <a:p>
            <a:r>
              <a:rPr lang="nl-NL" smtClean="0"/>
              <a:t>Klik om de stijl te bewerken</a:t>
            </a:r>
            <a:endParaRPr lang="en-GB"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white/green">
    <p:spTree>
      <p:nvGrpSpPr>
        <p:cNvPr id="1" name=""/>
        <p:cNvGrpSpPr/>
        <p:nvPr/>
      </p:nvGrpSpPr>
      <p:grpSpPr>
        <a:xfrm>
          <a:off x="0" y="0"/>
          <a:ext cx="0" cy="0"/>
          <a:chOff x="0" y="0"/>
          <a:chExt cx="0" cy="0"/>
        </a:xfrm>
      </p:grpSpPr>
      <p:sp>
        <p:nvSpPr>
          <p:cNvPr id="17" name="Rectangle 16"/>
          <p:cNvSpPr/>
          <p:nvPr userDrawn="1"/>
        </p:nvSpPr>
        <p:spPr>
          <a:xfrm>
            <a:off x="0" y="4762500"/>
            <a:ext cx="9144000" cy="2095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userDrawn="1"/>
        </p:nvPicPr>
        <p:blipFill>
          <a:blip r:embed="rId2" cstate="screen"/>
          <a:stretch>
            <a:fillRect/>
          </a:stretch>
        </p:blipFill>
        <p:spPr>
          <a:xfrm>
            <a:off x="171450" y="2082757"/>
            <a:ext cx="8972550" cy="4413293"/>
          </a:xfrm>
          <a:prstGeom prst="rect">
            <a:avLst/>
          </a:prstGeom>
        </p:spPr>
      </p:pic>
      <p:sp>
        <p:nvSpPr>
          <p:cNvPr id="12" name="Rectangle 11"/>
          <p:cNvSpPr/>
          <p:nvPr userDrawn="1"/>
        </p:nvSpPr>
        <p:spPr>
          <a:xfrm>
            <a:off x="0" y="3295649"/>
            <a:ext cx="7700400" cy="1476375"/>
          </a:xfrm>
          <a:prstGeom prst="rect">
            <a:avLst/>
          </a:prstGeom>
          <a:solidFill>
            <a:srgbClr val="B6C13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userDrawn="1"/>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white/black">
    <p:spTree>
      <p:nvGrpSpPr>
        <p:cNvPr id="1" name=""/>
        <p:cNvGrpSpPr/>
        <p:nvPr/>
      </p:nvGrpSpPr>
      <p:grpSpPr>
        <a:xfrm>
          <a:off x="0" y="0"/>
          <a:ext cx="0" cy="0"/>
          <a:chOff x="0" y="0"/>
          <a:chExt cx="0" cy="0"/>
        </a:xfrm>
      </p:grpSpPr>
      <p:sp>
        <p:nvSpPr>
          <p:cNvPr id="17" name="Rectangle 16"/>
          <p:cNvSpPr/>
          <p:nvPr userDrawn="1"/>
        </p:nvSpPr>
        <p:spPr>
          <a:xfrm>
            <a:off x="0" y="4762500"/>
            <a:ext cx="9144000" cy="2095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userDrawn="1"/>
        </p:nvPicPr>
        <p:blipFill>
          <a:blip r:embed="rId2" cstate="screen"/>
          <a:stretch>
            <a:fillRect/>
          </a:stretch>
        </p:blipFill>
        <p:spPr>
          <a:xfrm>
            <a:off x="171450" y="2082757"/>
            <a:ext cx="8972550" cy="4413293"/>
          </a:xfrm>
          <a:prstGeom prst="rect">
            <a:avLst/>
          </a:prstGeom>
        </p:spPr>
      </p:pic>
      <p:sp>
        <p:nvSpPr>
          <p:cNvPr id="12" name="Rectangle 11"/>
          <p:cNvSpPr/>
          <p:nvPr userDrawn="1"/>
        </p:nvSpPr>
        <p:spPr>
          <a:xfrm>
            <a:off x="0" y="3295649"/>
            <a:ext cx="7700400" cy="14763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userDrawn="1"/>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green lemon/black">
    <p:spTree>
      <p:nvGrpSpPr>
        <p:cNvPr id="1" name=""/>
        <p:cNvGrpSpPr/>
        <p:nvPr/>
      </p:nvGrpSpPr>
      <p:grpSpPr>
        <a:xfrm>
          <a:off x="0" y="0"/>
          <a:ext cx="0" cy="0"/>
          <a:chOff x="0" y="0"/>
          <a:chExt cx="0" cy="0"/>
        </a:xfrm>
      </p:grpSpPr>
      <p:sp>
        <p:nvSpPr>
          <p:cNvPr id="17" name="Rectangle 16"/>
          <p:cNvSpPr/>
          <p:nvPr userDrawn="1"/>
        </p:nvSpPr>
        <p:spPr>
          <a:xfrm>
            <a:off x="0" y="4762500"/>
            <a:ext cx="9144000" cy="2095500"/>
          </a:xfrm>
          <a:prstGeom prst="rect">
            <a:avLst/>
          </a:prstGeom>
          <a:solidFill>
            <a:srgbClr val="B5C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userDrawn="1"/>
        </p:nvPicPr>
        <p:blipFill>
          <a:blip r:embed="rId2" cstate="screen"/>
          <a:stretch>
            <a:fillRect/>
          </a:stretch>
        </p:blipFill>
        <p:spPr>
          <a:xfrm>
            <a:off x="171450" y="2082757"/>
            <a:ext cx="8972550" cy="4413293"/>
          </a:xfrm>
          <a:prstGeom prst="rect">
            <a:avLst/>
          </a:prstGeom>
        </p:spPr>
      </p:pic>
      <p:sp>
        <p:nvSpPr>
          <p:cNvPr id="12" name="Rectangle 11"/>
          <p:cNvSpPr/>
          <p:nvPr userDrawn="1"/>
        </p:nvSpPr>
        <p:spPr>
          <a:xfrm>
            <a:off x="0" y="3295649"/>
            <a:ext cx="7700400" cy="14763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userDrawn="1"/>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green loof/green">
    <p:spTree>
      <p:nvGrpSpPr>
        <p:cNvPr id="1" name=""/>
        <p:cNvGrpSpPr/>
        <p:nvPr/>
      </p:nvGrpSpPr>
      <p:grpSpPr>
        <a:xfrm>
          <a:off x="0" y="0"/>
          <a:ext cx="0" cy="0"/>
          <a:chOff x="0" y="0"/>
          <a:chExt cx="0" cy="0"/>
        </a:xfrm>
      </p:grpSpPr>
      <p:sp>
        <p:nvSpPr>
          <p:cNvPr id="17" name="Rectangle 16"/>
          <p:cNvSpPr/>
          <p:nvPr userDrawn="1"/>
        </p:nvSpPr>
        <p:spPr>
          <a:xfrm>
            <a:off x="0" y="4762500"/>
            <a:ext cx="9144000" cy="2095500"/>
          </a:xfrm>
          <a:prstGeom prst="rect">
            <a:avLst/>
          </a:prstGeom>
          <a:solidFill>
            <a:srgbClr val="527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userDrawn="1"/>
        </p:nvPicPr>
        <p:blipFill>
          <a:blip r:embed="rId2" cstate="screen"/>
          <a:stretch>
            <a:fillRect/>
          </a:stretch>
        </p:blipFill>
        <p:spPr>
          <a:xfrm>
            <a:off x="171450" y="2082757"/>
            <a:ext cx="8972550" cy="4413293"/>
          </a:xfrm>
          <a:prstGeom prst="rect">
            <a:avLst/>
          </a:prstGeom>
        </p:spPr>
      </p:pic>
      <p:sp>
        <p:nvSpPr>
          <p:cNvPr id="12" name="Rectangle 11"/>
          <p:cNvSpPr/>
          <p:nvPr userDrawn="1"/>
        </p:nvSpPr>
        <p:spPr>
          <a:xfrm>
            <a:off x="0" y="3295649"/>
            <a:ext cx="7700400" cy="1476375"/>
          </a:xfrm>
          <a:prstGeom prst="rect">
            <a:avLst/>
          </a:prstGeom>
          <a:solidFill>
            <a:srgbClr val="B6C13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userDrawn="1"/>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green grass/black">
    <p:spTree>
      <p:nvGrpSpPr>
        <p:cNvPr id="1" name=""/>
        <p:cNvGrpSpPr/>
        <p:nvPr/>
      </p:nvGrpSpPr>
      <p:grpSpPr>
        <a:xfrm>
          <a:off x="0" y="0"/>
          <a:ext cx="0" cy="0"/>
          <a:chOff x="0" y="0"/>
          <a:chExt cx="0" cy="0"/>
        </a:xfrm>
      </p:grpSpPr>
      <p:sp>
        <p:nvSpPr>
          <p:cNvPr id="17" name="Rectangle 16"/>
          <p:cNvSpPr/>
          <p:nvPr userDrawn="1"/>
        </p:nvSpPr>
        <p:spPr>
          <a:xfrm>
            <a:off x="0" y="4762500"/>
            <a:ext cx="9144000" cy="2095500"/>
          </a:xfrm>
          <a:prstGeom prst="rect">
            <a:avLst/>
          </a:prstGeom>
          <a:solidFill>
            <a:srgbClr val="8099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userDrawn="1"/>
        </p:nvPicPr>
        <p:blipFill>
          <a:blip r:embed="rId2" cstate="screen"/>
          <a:stretch>
            <a:fillRect/>
          </a:stretch>
        </p:blipFill>
        <p:spPr>
          <a:xfrm>
            <a:off x="171450" y="2082757"/>
            <a:ext cx="8972550" cy="4413293"/>
          </a:xfrm>
          <a:prstGeom prst="rect">
            <a:avLst/>
          </a:prstGeom>
        </p:spPr>
      </p:pic>
      <p:sp>
        <p:nvSpPr>
          <p:cNvPr id="12" name="Rectangle 11"/>
          <p:cNvSpPr/>
          <p:nvPr userDrawn="1"/>
        </p:nvSpPr>
        <p:spPr>
          <a:xfrm>
            <a:off x="0" y="3295649"/>
            <a:ext cx="7700400" cy="14763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userDrawn="1"/>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green den/green">
    <p:spTree>
      <p:nvGrpSpPr>
        <p:cNvPr id="1" name=""/>
        <p:cNvGrpSpPr/>
        <p:nvPr/>
      </p:nvGrpSpPr>
      <p:grpSpPr>
        <a:xfrm>
          <a:off x="0" y="0"/>
          <a:ext cx="0" cy="0"/>
          <a:chOff x="0" y="0"/>
          <a:chExt cx="0" cy="0"/>
        </a:xfrm>
      </p:grpSpPr>
      <p:sp>
        <p:nvSpPr>
          <p:cNvPr id="17" name="Rectangle 16"/>
          <p:cNvSpPr/>
          <p:nvPr userDrawn="1"/>
        </p:nvSpPr>
        <p:spPr>
          <a:xfrm>
            <a:off x="0" y="4762500"/>
            <a:ext cx="9144000" cy="2095500"/>
          </a:xfrm>
          <a:prstGeom prst="rect">
            <a:avLst/>
          </a:prstGeom>
          <a:solidFill>
            <a:srgbClr val="0052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userDrawn="1"/>
        </p:nvPicPr>
        <p:blipFill>
          <a:blip r:embed="rId2" cstate="screen"/>
          <a:stretch>
            <a:fillRect/>
          </a:stretch>
        </p:blipFill>
        <p:spPr>
          <a:xfrm>
            <a:off x="171450" y="2082757"/>
            <a:ext cx="8972550" cy="4413293"/>
          </a:xfrm>
          <a:prstGeom prst="rect">
            <a:avLst/>
          </a:prstGeom>
        </p:spPr>
      </p:pic>
      <p:sp>
        <p:nvSpPr>
          <p:cNvPr id="12" name="Rectangle 11"/>
          <p:cNvSpPr/>
          <p:nvPr userDrawn="1"/>
        </p:nvSpPr>
        <p:spPr>
          <a:xfrm>
            <a:off x="0" y="3295649"/>
            <a:ext cx="7700400" cy="1476375"/>
          </a:xfrm>
          <a:prstGeom prst="rect">
            <a:avLst/>
          </a:prstGeom>
          <a:solidFill>
            <a:srgbClr val="B6C13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userDrawn="1"/>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green lemon fresh">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A5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mpty Title Slide">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257175" y="455613"/>
            <a:ext cx="7534275" cy="1143000"/>
          </a:xfrm>
          <a:prstGeom prst="rect">
            <a:avLst/>
          </a:prstGeom>
        </p:spPr>
        <p:txBody>
          <a:bodyPr/>
          <a:lstStyle>
            <a:lvl1pPr algn="l">
              <a:defRPr sz="3200" b="1">
                <a:solidFill>
                  <a:srgbClr val="809916"/>
                </a:solidFill>
                <a:latin typeface="Arial" pitchFamily="34" charset="0"/>
                <a:cs typeface="Arial" pitchFamily="34" charset="0"/>
              </a:defRPr>
            </a:lvl1pPr>
          </a:lstStyle>
          <a:p>
            <a:r>
              <a:rPr lang="nl-NL" smtClean="0"/>
              <a:t>Klik om de stijl te bewerken</a:t>
            </a:r>
            <a:endParaRPr lang="en-GB" dirty="0"/>
          </a:p>
        </p:txBody>
      </p:sp>
      <p:sp>
        <p:nvSpPr>
          <p:cNvPr id="3" name="Content Placeholder 2"/>
          <p:cNvSpPr>
            <a:spLocks noGrp="1"/>
          </p:cNvSpPr>
          <p:nvPr>
            <p:ph idx="1"/>
          </p:nvPr>
        </p:nvSpPr>
        <p:spPr>
          <a:xfrm>
            <a:off x="276226" y="1743075"/>
            <a:ext cx="8601074" cy="4525963"/>
          </a:xfrm>
          <a:prstGeom prst="rect">
            <a:avLst/>
          </a:prstGeom>
        </p:spPr>
        <p:txBody>
          <a:bodyPr/>
          <a:lstStyle>
            <a:lvl1pPr marL="180975" indent="-180975" algn="l">
              <a:buClr>
                <a:srgbClr val="009EE0"/>
              </a:buClr>
              <a:buSzPct val="90000"/>
              <a:buFont typeface="Arial" pitchFamily="34" charset="0"/>
              <a:buChar char="•"/>
              <a:defRPr sz="2300" b="0">
                <a:solidFill>
                  <a:schemeClr val="tx1"/>
                </a:solidFill>
                <a:latin typeface="Arial" pitchFamily="34" charset="0"/>
                <a:cs typeface="Arial" pitchFamily="34" charset="0"/>
              </a:defRPr>
            </a:lvl1pPr>
            <a:lvl2pPr algn="l">
              <a:buClr>
                <a:srgbClr val="009EE0"/>
              </a:buClr>
              <a:buSzPct val="90000"/>
              <a:buFont typeface="Arial" pitchFamily="34" charset="0"/>
              <a:buChar char="•"/>
              <a:defRPr sz="2300" b="0">
                <a:solidFill>
                  <a:schemeClr val="tx1"/>
                </a:solidFill>
                <a:latin typeface="Arial" pitchFamily="34" charset="0"/>
                <a:cs typeface="Arial" pitchFamily="34" charset="0"/>
              </a:defRPr>
            </a:lvl2pPr>
            <a:lvl3pPr algn="l">
              <a:buClr>
                <a:srgbClr val="009EE0"/>
              </a:buClr>
              <a:buSzPct val="90000"/>
              <a:buFont typeface="Arial" pitchFamily="34" charset="0"/>
              <a:buChar char="•"/>
              <a:defRPr sz="2300">
                <a:latin typeface="Arial" pitchFamily="34" charset="0"/>
                <a:cs typeface="Arial" pitchFamily="34" charset="0"/>
              </a:defRPr>
            </a:lvl3pPr>
            <a:lvl4pPr marL="1600200" marR="0" indent="-228600" algn="l" defTabSz="914400" rtl="0" eaLnBrk="1" fontAlgn="auto" latinLnBrk="0" hangingPunct="1">
              <a:lnSpc>
                <a:spcPct val="100000"/>
              </a:lnSpc>
              <a:spcBef>
                <a:spcPct val="20000"/>
              </a:spcBef>
              <a:spcAft>
                <a:spcPts val="0"/>
              </a:spcAft>
              <a:buClr>
                <a:srgbClr val="009EE0"/>
              </a:buClr>
              <a:buSzPct val="90000"/>
              <a:buFont typeface="Arial" pitchFamily="34" charset="0"/>
              <a:buChar char="•"/>
              <a:tabLst/>
              <a:defRPr>
                <a:latin typeface="Arial" pitchFamily="34" charset="0"/>
                <a:cs typeface="Arial" pitchFamily="34" charset="0"/>
              </a:defRPr>
            </a:lvl4pPr>
            <a:lvl5pPr algn="l">
              <a:buClr>
                <a:srgbClr val="009EE0"/>
              </a:buClr>
              <a:buSzPct val="90000"/>
              <a:buFont typeface="Courier New" pitchFamily="49" charset="0"/>
              <a:buChar char="o"/>
              <a:defRPr>
                <a:latin typeface="Arial" pitchFamily="34" charset="0"/>
                <a:cs typeface="Arial" pitchFamily="34" charset="0"/>
              </a:defRPr>
            </a:lvl5pPr>
            <a:lvl6pPr>
              <a:buClr>
                <a:srgbClr val="009EE0"/>
              </a:buClr>
              <a:buSzPct val="90000"/>
              <a:buFont typeface="Courier New" pitchFamily="49" charset="0"/>
              <a:buChar char="o"/>
              <a:defRPr/>
            </a:lvl6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smtClean="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Title 1"/>
          <p:cNvSpPr>
            <a:spLocks noGrp="1"/>
          </p:cNvSpPr>
          <p:nvPr>
            <p:ph type="title"/>
          </p:nvPr>
        </p:nvSpPr>
        <p:spPr>
          <a:xfrm>
            <a:off x="257175" y="455613"/>
            <a:ext cx="7534275" cy="1143000"/>
          </a:xfrm>
          <a:prstGeom prst="rect">
            <a:avLst/>
          </a:prstGeom>
        </p:spPr>
        <p:txBody>
          <a:bodyPr/>
          <a:lstStyle>
            <a:lvl1pPr algn="l">
              <a:defRPr sz="3200" b="1">
                <a:solidFill>
                  <a:srgbClr val="809916"/>
                </a:solidFill>
                <a:latin typeface="Arial" pitchFamily="34" charset="0"/>
                <a:cs typeface="Arial" pitchFamily="34" charset="0"/>
              </a:defRPr>
            </a:lvl1pPr>
          </a:lstStyle>
          <a:p>
            <a:r>
              <a:rPr lang="nl-NL" smtClean="0"/>
              <a:t>Klik om de stijl te bewerken</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green loof">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blue soft">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E4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beige">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F1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screen"/>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4.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6.jpe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image" Target="../media/image7.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image" Target="../media/image1.jpeg"/><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theme" Target="../theme/theme5.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4.jpeg"/><Relationship Id="rId5" Type="http://schemas.openxmlformats.org/officeDocument/2006/relationships/theme" Target="../theme/theme6.xml"/><Relationship Id="rId4"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image" Target="../media/image6.jpe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62.xml"/><Relationship Id="rId1" Type="http://schemas.openxmlformats.org/officeDocument/2006/relationships/slideLayout" Target="../slideLayouts/slideLayout61.xml"/><Relationship Id="rId4"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cstate="screen">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dirty="0" smtClean="0"/>
              <a:t>Klik om de stijl te bewerken</a:t>
            </a:r>
            <a:endParaRPr lang="nl-BE"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screen">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8553450" y="6515100"/>
            <a:ext cx="342900" cy="342900"/>
          </a:xfrm>
          <a:prstGeom prst="rect">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268939" y="6526306"/>
            <a:ext cx="3550024" cy="246221"/>
          </a:xfrm>
          <a:prstGeom prst="rect">
            <a:avLst/>
          </a:prstGeom>
          <a:noFill/>
        </p:spPr>
        <p:txBody>
          <a:bodyPr wrap="square" rtlCol="0">
            <a:spAutoFit/>
          </a:bodyPr>
          <a:lstStyle/>
          <a:p>
            <a:r>
              <a:rPr lang="nl-BE" sz="1000" b="0" dirty="0" smtClean="0">
                <a:solidFill>
                  <a:srgbClr val="4CBAEB"/>
                </a:solidFill>
                <a:latin typeface="Arial" pitchFamily="34" charset="0"/>
                <a:cs typeface="Arial" pitchFamily="34" charset="0"/>
              </a:rPr>
              <a:t>15-12-2010 • Aquafin partner for all wastewater projects </a:t>
            </a:r>
            <a:endParaRPr lang="en-GB" sz="1000" b="0" dirty="0">
              <a:solidFill>
                <a:srgbClr val="4CBAEB"/>
              </a:solidFill>
              <a:latin typeface="Arial" pitchFamily="34" charset="0"/>
              <a:cs typeface="Arial" pitchFamily="34" charset="0"/>
            </a:endParaRPr>
          </a:p>
        </p:txBody>
      </p:sp>
      <p:sp>
        <p:nvSpPr>
          <p:cNvPr id="14" name="TextBox 13"/>
          <p:cNvSpPr txBox="1"/>
          <p:nvPr/>
        </p:nvSpPr>
        <p:spPr>
          <a:xfrm>
            <a:off x="8467725" y="6515100"/>
            <a:ext cx="495300" cy="276999"/>
          </a:xfrm>
          <a:prstGeom prst="rect">
            <a:avLst/>
          </a:prstGeom>
          <a:noFill/>
        </p:spPr>
        <p:txBody>
          <a:bodyPr wrap="square" rtlCol="0">
            <a:spAutoFit/>
          </a:bodyPr>
          <a:lstStyle/>
          <a:p>
            <a:pPr algn="ctr"/>
            <a:fld id="{DBBD07BE-099B-4A99-AB35-D6A99BF5EE07}" type="slidenum">
              <a:rPr lang="en-GB" sz="1200" smtClean="0">
                <a:solidFill>
                  <a:schemeClr val="bg1"/>
                </a:solidFill>
                <a:latin typeface="Arial" pitchFamily="34" charset="0"/>
                <a:cs typeface="Arial" pitchFamily="34" charset="0"/>
              </a:rPr>
              <a:pPr algn="ctr"/>
              <a:t>‹nr.›</a:t>
            </a:fld>
            <a:endParaRPr lang="en-GB" sz="1200" dirty="0">
              <a:solidFill>
                <a:schemeClr val="bg1"/>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732" r:id="rId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screen">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screen">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8553450" y="6515100"/>
            <a:ext cx="342900" cy="342900"/>
          </a:xfrm>
          <a:prstGeom prst="rect">
            <a:avLst/>
          </a:prstGeom>
          <a:solidFill>
            <a:srgbClr val="8099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268939" y="6526306"/>
            <a:ext cx="3550024" cy="246221"/>
          </a:xfrm>
          <a:prstGeom prst="rect">
            <a:avLst/>
          </a:prstGeom>
          <a:noFill/>
        </p:spPr>
        <p:txBody>
          <a:bodyPr wrap="square" rtlCol="0">
            <a:spAutoFit/>
          </a:bodyPr>
          <a:lstStyle/>
          <a:p>
            <a:r>
              <a:rPr lang="nl-BE" sz="1000" b="0" dirty="0" smtClean="0">
                <a:solidFill>
                  <a:srgbClr val="809916"/>
                </a:solidFill>
                <a:latin typeface="Arial" pitchFamily="34" charset="0"/>
                <a:cs typeface="Arial" pitchFamily="34" charset="0"/>
              </a:rPr>
              <a:t>15-12-2010 • Aquafin partner for all wastewater projects </a:t>
            </a:r>
            <a:endParaRPr lang="en-GB" sz="1000" b="0" dirty="0">
              <a:solidFill>
                <a:srgbClr val="809916"/>
              </a:solidFill>
              <a:latin typeface="Arial" pitchFamily="34" charset="0"/>
              <a:cs typeface="Arial" pitchFamily="34" charset="0"/>
            </a:endParaRPr>
          </a:p>
        </p:txBody>
      </p:sp>
      <p:sp>
        <p:nvSpPr>
          <p:cNvPr id="9" name="TextBox 8"/>
          <p:cNvSpPr txBox="1"/>
          <p:nvPr/>
        </p:nvSpPr>
        <p:spPr>
          <a:xfrm>
            <a:off x="8467725" y="6515100"/>
            <a:ext cx="495300" cy="276999"/>
          </a:xfrm>
          <a:prstGeom prst="rect">
            <a:avLst/>
          </a:prstGeom>
          <a:noFill/>
        </p:spPr>
        <p:txBody>
          <a:bodyPr wrap="square" rtlCol="0">
            <a:spAutoFit/>
          </a:bodyPr>
          <a:lstStyle/>
          <a:p>
            <a:pPr algn="ctr"/>
            <a:fld id="{DBBD07BE-099B-4A99-AB35-D6A99BF5EE07}" type="slidenum">
              <a:rPr lang="en-GB" sz="1200" smtClean="0">
                <a:solidFill>
                  <a:schemeClr val="bg1"/>
                </a:solidFill>
                <a:latin typeface="Arial" pitchFamily="34" charset="0"/>
                <a:cs typeface="Arial" pitchFamily="34" charset="0"/>
              </a:rPr>
              <a:pPr algn="ctr"/>
              <a:t>‹nr.›</a:t>
            </a:fld>
            <a:endParaRPr lang="en-GB" sz="1200" dirty="0">
              <a:solidFill>
                <a:schemeClr val="bg1"/>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cstate="screen">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Rectangle 9"/>
          <p:cNvSpPr/>
          <p:nvPr/>
        </p:nvSpPr>
        <p:spPr>
          <a:xfrm>
            <a:off x="8553450" y="6515100"/>
            <a:ext cx="342900" cy="342900"/>
          </a:xfrm>
          <a:prstGeom prst="rect">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11"/>
          <p:cNvSpPr txBox="1"/>
          <p:nvPr/>
        </p:nvSpPr>
        <p:spPr>
          <a:xfrm>
            <a:off x="268939" y="6526306"/>
            <a:ext cx="3550024" cy="246221"/>
          </a:xfrm>
          <a:prstGeom prst="rect">
            <a:avLst/>
          </a:prstGeom>
          <a:noFill/>
        </p:spPr>
        <p:txBody>
          <a:bodyPr wrap="square" rtlCol="0">
            <a:spAutoFit/>
          </a:bodyPr>
          <a:lstStyle/>
          <a:p>
            <a:r>
              <a:rPr lang="nl-BE" sz="1000" b="0" dirty="0" smtClean="0">
                <a:solidFill>
                  <a:srgbClr val="4CBAEB"/>
                </a:solidFill>
                <a:latin typeface="Arial" pitchFamily="34" charset="0"/>
                <a:cs typeface="Arial" pitchFamily="34" charset="0"/>
              </a:rPr>
              <a:t>15-12-2010 • Aquafin partner for all wastewater projects </a:t>
            </a:r>
            <a:endParaRPr lang="en-GB" sz="1000" b="0" dirty="0">
              <a:solidFill>
                <a:srgbClr val="4CBAEB"/>
              </a:solidFill>
              <a:latin typeface="Arial" pitchFamily="34" charset="0"/>
              <a:cs typeface="Arial" pitchFamily="34" charset="0"/>
            </a:endParaRPr>
          </a:p>
        </p:txBody>
      </p:sp>
      <p:sp>
        <p:nvSpPr>
          <p:cNvPr id="5" name="TextBox 13"/>
          <p:cNvSpPr txBox="1"/>
          <p:nvPr/>
        </p:nvSpPr>
        <p:spPr>
          <a:xfrm>
            <a:off x="8467725" y="6515100"/>
            <a:ext cx="495300" cy="276999"/>
          </a:xfrm>
          <a:prstGeom prst="rect">
            <a:avLst/>
          </a:prstGeom>
          <a:noFill/>
        </p:spPr>
        <p:txBody>
          <a:bodyPr wrap="square" rtlCol="0">
            <a:spAutoFit/>
          </a:bodyPr>
          <a:lstStyle/>
          <a:p>
            <a:pPr algn="ctr"/>
            <a:fld id="{DBBD07BE-099B-4A99-AB35-D6A99BF5EE07}" type="slidenum">
              <a:rPr lang="en-GB" sz="1200" smtClean="0">
                <a:solidFill>
                  <a:schemeClr val="bg1"/>
                </a:solidFill>
                <a:latin typeface="Arial" pitchFamily="34" charset="0"/>
                <a:cs typeface="Arial" pitchFamily="34" charset="0"/>
              </a:rPr>
              <a:pPr algn="ctr"/>
              <a:t>‹nr.›</a:t>
            </a:fld>
            <a:endParaRPr lang="en-GB" sz="1200" dirty="0">
              <a:solidFill>
                <a:schemeClr val="bg1"/>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screen">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8553450" y="6515100"/>
            <a:ext cx="342900" cy="342900"/>
          </a:xfrm>
          <a:prstGeom prst="rect">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268939" y="6526306"/>
            <a:ext cx="3550024" cy="246221"/>
          </a:xfrm>
          <a:prstGeom prst="rect">
            <a:avLst/>
          </a:prstGeom>
          <a:noFill/>
        </p:spPr>
        <p:txBody>
          <a:bodyPr wrap="square" rtlCol="0">
            <a:spAutoFit/>
          </a:bodyPr>
          <a:lstStyle/>
          <a:p>
            <a:r>
              <a:rPr lang="nl-BE" sz="1000" b="0" dirty="0" smtClean="0">
                <a:solidFill>
                  <a:srgbClr val="4CBAEB"/>
                </a:solidFill>
                <a:latin typeface="Arial" pitchFamily="34" charset="0"/>
                <a:cs typeface="Arial" pitchFamily="34" charset="0"/>
              </a:rPr>
              <a:t>15-12-2010 • Aquafin partner for all wastewater projects </a:t>
            </a:r>
            <a:endParaRPr lang="en-GB" sz="1000" b="0" dirty="0">
              <a:solidFill>
                <a:srgbClr val="4CBAEB"/>
              </a:solidFill>
              <a:latin typeface="Arial" pitchFamily="34" charset="0"/>
              <a:cs typeface="Arial" pitchFamily="34" charset="0"/>
            </a:endParaRPr>
          </a:p>
        </p:txBody>
      </p:sp>
      <p:sp>
        <p:nvSpPr>
          <p:cNvPr id="14" name="TextBox 13"/>
          <p:cNvSpPr txBox="1"/>
          <p:nvPr/>
        </p:nvSpPr>
        <p:spPr>
          <a:xfrm>
            <a:off x="8467725" y="6515100"/>
            <a:ext cx="495300" cy="276999"/>
          </a:xfrm>
          <a:prstGeom prst="rect">
            <a:avLst/>
          </a:prstGeom>
          <a:noFill/>
        </p:spPr>
        <p:txBody>
          <a:bodyPr wrap="square" rtlCol="0">
            <a:spAutoFit/>
          </a:bodyPr>
          <a:lstStyle/>
          <a:p>
            <a:pPr algn="ctr"/>
            <a:fld id="{DBBD07BE-099B-4A99-AB35-D6A99BF5EE07}" type="slidenum">
              <a:rPr lang="en-GB" sz="1200" smtClean="0">
                <a:solidFill>
                  <a:schemeClr val="bg1"/>
                </a:solidFill>
                <a:latin typeface="Arial" pitchFamily="34" charset="0"/>
                <a:cs typeface="Arial" pitchFamily="34" charset="0"/>
              </a:rPr>
              <a:pPr algn="ctr"/>
              <a:t>‹nr.›</a:t>
            </a:fld>
            <a:endParaRPr lang="en-GB" sz="1200" dirty="0">
              <a:solidFill>
                <a:schemeClr val="bg1"/>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screen">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screen">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8553450" y="6515100"/>
            <a:ext cx="342900" cy="342900"/>
          </a:xfrm>
          <a:prstGeom prst="rect">
            <a:avLst/>
          </a:prstGeom>
          <a:solidFill>
            <a:srgbClr val="8099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268939" y="6526306"/>
            <a:ext cx="3550024" cy="246221"/>
          </a:xfrm>
          <a:prstGeom prst="rect">
            <a:avLst/>
          </a:prstGeom>
          <a:noFill/>
        </p:spPr>
        <p:txBody>
          <a:bodyPr wrap="square" rtlCol="0">
            <a:spAutoFit/>
          </a:bodyPr>
          <a:lstStyle/>
          <a:p>
            <a:r>
              <a:rPr lang="nl-BE" sz="1000" b="0" dirty="0" smtClean="0">
                <a:solidFill>
                  <a:srgbClr val="809916"/>
                </a:solidFill>
                <a:latin typeface="Arial" pitchFamily="34" charset="0"/>
                <a:cs typeface="Arial" pitchFamily="34" charset="0"/>
              </a:rPr>
              <a:t>15-12-2010 • Aquafin partner for all wastewater projects </a:t>
            </a:r>
            <a:endParaRPr lang="en-GB" sz="1000" b="0" dirty="0">
              <a:solidFill>
                <a:srgbClr val="809916"/>
              </a:solidFill>
              <a:latin typeface="Arial" pitchFamily="34" charset="0"/>
              <a:cs typeface="Arial" pitchFamily="34" charset="0"/>
            </a:endParaRPr>
          </a:p>
        </p:txBody>
      </p:sp>
      <p:sp>
        <p:nvSpPr>
          <p:cNvPr id="9" name="TextBox 8"/>
          <p:cNvSpPr txBox="1"/>
          <p:nvPr/>
        </p:nvSpPr>
        <p:spPr>
          <a:xfrm>
            <a:off x="8467725" y="6515100"/>
            <a:ext cx="495300" cy="276999"/>
          </a:xfrm>
          <a:prstGeom prst="rect">
            <a:avLst/>
          </a:prstGeom>
          <a:noFill/>
        </p:spPr>
        <p:txBody>
          <a:bodyPr wrap="square" rtlCol="0">
            <a:spAutoFit/>
          </a:bodyPr>
          <a:lstStyle/>
          <a:p>
            <a:pPr algn="ctr"/>
            <a:fld id="{DBBD07BE-099B-4A99-AB35-D6A99BF5EE07}" type="slidenum">
              <a:rPr lang="en-GB" sz="1200" smtClean="0">
                <a:solidFill>
                  <a:schemeClr val="bg1"/>
                </a:solidFill>
                <a:latin typeface="Arial" pitchFamily="34" charset="0"/>
                <a:cs typeface="Arial" pitchFamily="34" charset="0"/>
              </a:rPr>
              <a:pPr algn="ctr"/>
              <a:t>‹nr.›</a:t>
            </a:fld>
            <a:endParaRPr lang="en-GB" sz="1200" dirty="0">
              <a:solidFill>
                <a:schemeClr val="bg1"/>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google.be/url?sa=i&amp;rct=j&amp;q=&amp;esrc=s&amp;source=images&amp;cd=&amp;ved=2ahUKEwj3ufOswYriAhURKewKHVuxBuYQjRx6BAgBEAQ&amp;url=http://www.klimaatgezond.be/wp-content/uploads/2019/02/klimaatcongres_ws5_water_verharding.pdf&amp;psig=AOvVaw0cTg1kTGa6zEUHqKuix9Xu&amp;ust=1557355954669505" TargetMode="Externa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9.png"/><Relationship Id="rId4" Type="http://schemas.openxmlformats.org/officeDocument/2006/relationships/image" Target="../media/image1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a:spLocks noChangeArrowheads="1"/>
          </p:cNvSpPr>
          <p:nvPr/>
        </p:nvSpPr>
        <p:spPr bwMode="auto">
          <a:xfrm>
            <a:off x="-1332656" y="3295143"/>
            <a:ext cx="10335492" cy="2369880"/>
          </a:xfrm>
          <a:prstGeom prst="rect">
            <a:avLst/>
          </a:prstGeom>
          <a:noFill/>
          <a:ln w="9525">
            <a:noFill/>
            <a:miter lim="800000"/>
            <a:headEnd/>
            <a:tailEnd/>
          </a:ln>
        </p:spPr>
        <p:txBody>
          <a:bodyPr wrap="square">
            <a:spAutoFit/>
          </a:bodyPr>
          <a:lstStyle/>
          <a:p>
            <a:pPr algn="ctr"/>
            <a:r>
              <a:rPr lang="nl-BE" sz="4400" b="1" dirty="0">
                <a:solidFill>
                  <a:schemeClr val="bg1"/>
                </a:solidFill>
              </a:rPr>
              <a:t>Afkoppeling </a:t>
            </a:r>
            <a:endParaRPr lang="nl-BE" sz="4400" b="1" dirty="0" smtClean="0">
              <a:solidFill>
                <a:schemeClr val="bg1"/>
              </a:solidFill>
            </a:endParaRPr>
          </a:p>
          <a:p>
            <a:pPr algn="ctr"/>
            <a:r>
              <a:rPr lang="nl-BE" sz="4400" b="1" dirty="0" err="1" smtClean="0">
                <a:solidFill>
                  <a:schemeClr val="bg1"/>
                </a:solidFill>
              </a:rPr>
              <a:t>Terdellebeek</a:t>
            </a:r>
            <a:r>
              <a:rPr lang="nl-BE" sz="4400" b="1" dirty="0" smtClean="0">
                <a:solidFill>
                  <a:schemeClr val="bg1"/>
                </a:solidFill>
              </a:rPr>
              <a:t> en </a:t>
            </a:r>
            <a:r>
              <a:rPr lang="nl-BE" sz="4400" b="1" dirty="0" err="1" smtClean="0">
                <a:solidFill>
                  <a:schemeClr val="bg1"/>
                </a:solidFill>
              </a:rPr>
              <a:t>Vosdellebeek</a:t>
            </a:r>
            <a:r>
              <a:rPr lang="nl-BE" sz="4400" b="1" dirty="0" smtClean="0">
                <a:solidFill>
                  <a:schemeClr val="bg1"/>
                </a:solidFill>
              </a:rPr>
              <a:t> </a:t>
            </a:r>
          </a:p>
          <a:p>
            <a:pPr algn="ctr"/>
            <a:endParaRPr lang="nl-BE" sz="1600" b="1" dirty="0" smtClean="0">
              <a:solidFill>
                <a:schemeClr val="bg1"/>
              </a:solidFill>
            </a:endParaRPr>
          </a:p>
          <a:p>
            <a:pPr algn="ctr"/>
            <a:endParaRPr lang="nl-BE" sz="4400" b="1" dirty="0">
              <a:solidFill>
                <a:schemeClr val="bg1"/>
              </a:solidFill>
            </a:endParaRPr>
          </a:p>
        </p:txBody>
      </p:sp>
      <p:sp>
        <p:nvSpPr>
          <p:cNvPr id="3" name="Tekstvak 2"/>
          <p:cNvSpPr txBox="1"/>
          <p:nvPr/>
        </p:nvSpPr>
        <p:spPr>
          <a:xfrm>
            <a:off x="179512" y="5157192"/>
            <a:ext cx="2321469" cy="1015663"/>
          </a:xfrm>
          <a:prstGeom prst="rect">
            <a:avLst/>
          </a:prstGeom>
          <a:noFill/>
        </p:spPr>
        <p:txBody>
          <a:bodyPr wrap="none">
            <a:spAutoFit/>
          </a:bodyPr>
          <a:lstStyle/>
          <a:p>
            <a:pPr>
              <a:defRPr/>
            </a:pPr>
            <a:r>
              <a:rPr lang="nl-BE" sz="2000" baseline="0" dirty="0" smtClean="0">
                <a:solidFill>
                  <a:schemeClr val="bg1"/>
                </a:solidFill>
                <a:latin typeface="Arial" pitchFamily="34" charset="0"/>
              </a:rPr>
              <a:t>12 november 2019</a:t>
            </a:r>
            <a:endParaRPr lang="nl-BE" sz="2000" dirty="0" smtClean="0">
              <a:solidFill>
                <a:schemeClr val="bg1"/>
              </a:solidFill>
              <a:latin typeface="Arial" pitchFamily="34" charset="0"/>
            </a:endParaRPr>
          </a:p>
          <a:p>
            <a:pPr>
              <a:defRPr/>
            </a:pPr>
            <a:endParaRPr lang="nl-BE" sz="2000" baseline="0" dirty="0">
              <a:solidFill>
                <a:schemeClr val="bg1"/>
              </a:solidFill>
              <a:latin typeface="Arial" pitchFamily="34" charset="0"/>
            </a:endParaRPr>
          </a:p>
          <a:p>
            <a:pPr>
              <a:defRPr/>
            </a:pPr>
            <a:endParaRPr lang="nl-BE" sz="2000" baseline="0" dirty="0">
              <a:solidFill>
                <a:schemeClr val="bg1"/>
              </a:solidFill>
              <a:latin typeface="Arial" pitchFamily="34" charset="0"/>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146" y="404664"/>
            <a:ext cx="1656184" cy="1019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Image result for d+a consul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404664"/>
            <a:ext cx="1224136" cy="12241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57175" y="155961"/>
            <a:ext cx="7534275"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nl-BE" dirty="0" smtClean="0">
              <a:solidFill>
                <a:srgbClr val="00B0F0"/>
              </a:solidFill>
            </a:endParaRPr>
          </a:p>
          <a:p>
            <a:pPr algn="l"/>
            <a:r>
              <a:rPr lang="nl-BE" dirty="0" err="1" smtClean="0">
                <a:solidFill>
                  <a:srgbClr val="00B0F0"/>
                </a:solidFill>
              </a:rPr>
              <a:t>Terdellebeek</a:t>
            </a:r>
            <a:endParaRPr lang="nl-BE" dirty="0">
              <a:solidFill>
                <a:srgbClr val="00B0F0"/>
              </a:solidFill>
            </a:endParaRPr>
          </a:p>
        </p:txBody>
      </p:sp>
      <p:sp>
        <p:nvSpPr>
          <p:cNvPr id="3" name="Tijdelijke aanduiding voor inhoud 2"/>
          <p:cNvSpPr>
            <a:spLocks noGrp="1"/>
          </p:cNvSpPr>
          <p:nvPr>
            <p:ph idx="1"/>
          </p:nvPr>
        </p:nvSpPr>
        <p:spPr>
          <a:xfrm>
            <a:off x="276581" y="1298961"/>
            <a:ext cx="8601074" cy="5197492"/>
          </a:xfrm>
        </p:spPr>
        <p:txBody>
          <a:bodyPr/>
          <a:lstStyle/>
          <a:p>
            <a:pPr marL="0" indent="0">
              <a:buNone/>
            </a:pPr>
            <a:endParaRPr lang="nl-BE" dirty="0">
              <a:solidFill>
                <a:srgbClr val="C00000"/>
              </a:solidFill>
            </a:endParaRPr>
          </a:p>
          <a:p>
            <a:pPr lvl="1">
              <a:buFont typeface="Wingdings" pitchFamily="2" charset="2"/>
              <a:buChar char="Ø"/>
            </a:pPr>
            <a:endParaRPr lang="nl-BE" sz="1900" dirty="0"/>
          </a:p>
          <a:p>
            <a:pPr lvl="3">
              <a:buNone/>
            </a:pPr>
            <a:endParaRPr lang="nl-BE" dirty="0"/>
          </a:p>
        </p:txBody>
      </p:sp>
      <p:sp>
        <p:nvSpPr>
          <p:cNvPr id="5" name="Tijdelijke aanduiding voor inhoud 2"/>
          <p:cNvSpPr txBox="1">
            <a:spLocks/>
          </p:cNvSpPr>
          <p:nvPr/>
        </p:nvSpPr>
        <p:spPr>
          <a:xfrm>
            <a:off x="266863" y="1268760"/>
            <a:ext cx="8601074" cy="5197492"/>
          </a:xfrm>
          <a:prstGeom prst="rect">
            <a:avLst/>
          </a:prstGeom>
          <a:no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nl-BE" dirty="0" smtClean="0"/>
          </a:p>
          <a:p>
            <a:endParaRPr lang="nl-BE" sz="2000" dirty="0">
              <a:latin typeface="Arial" panose="020B0604020202020204" pitchFamily="34" charset="0"/>
              <a:cs typeface="Arial" panose="020B0604020202020204" pitchFamily="34" charset="0"/>
            </a:endParaRPr>
          </a:p>
        </p:txBody>
      </p:sp>
      <p:pic>
        <p:nvPicPr>
          <p:cNvPr id="6" name="Afbeelding 5"/>
          <p:cNvPicPr>
            <a:picLocks noChangeAspect="1"/>
          </p:cNvPicPr>
          <p:nvPr/>
        </p:nvPicPr>
        <p:blipFill>
          <a:blip r:embed="rId3"/>
          <a:stretch>
            <a:fillRect/>
          </a:stretch>
        </p:blipFill>
        <p:spPr>
          <a:xfrm>
            <a:off x="736933" y="1359617"/>
            <a:ext cx="5410200" cy="4972050"/>
          </a:xfrm>
          <a:prstGeom prst="rect">
            <a:avLst/>
          </a:prstGeom>
        </p:spPr>
      </p:pic>
    </p:spTree>
    <p:extLst>
      <p:ext uri="{BB962C8B-B14F-4D97-AF65-F5344CB8AC3E}">
        <p14:creationId xmlns:p14="http://schemas.microsoft.com/office/powerpoint/2010/main" val="980764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57175" y="155961"/>
            <a:ext cx="7534275"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nl-BE" dirty="0" smtClean="0">
              <a:solidFill>
                <a:srgbClr val="00B0F0"/>
              </a:solidFill>
            </a:endParaRPr>
          </a:p>
          <a:p>
            <a:pPr algn="l"/>
            <a:r>
              <a:rPr lang="nl-BE" dirty="0" err="1" smtClean="0">
                <a:solidFill>
                  <a:srgbClr val="00B0F0"/>
                </a:solidFill>
              </a:rPr>
              <a:t>Terdellebeek</a:t>
            </a:r>
            <a:endParaRPr lang="nl-BE" dirty="0">
              <a:solidFill>
                <a:srgbClr val="00B0F0"/>
              </a:solidFill>
            </a:endParaRPr>
          </a:p>
        </p:txBody>
      </p:sp>
      <p:sp>
        <p:nvSpPr>
          <p:cNvPr id="3" name="Tijdelijke aanduiding voor inhoud 2"/>
          <p:cNvSpPr>
            <a:spLocks noGrp="1"/>
          </p:cNvSpPr>
          <p:nvPr>
            <p:ph idx="1"/>
          </p:nvPr>
        </p:nvSpPr>
        <p:spPr>
          <a:xfrm>
            <a:off x="276581" y="1298961"/>
            <a:ext cx="8601074" cy="5197492"/>
          </a:xfrm>
        </p:spPr>
        <p:txBody>
          <a:bodyPr/>
          <a:lstStyle/>
          <a:p>
            <a:pPr marL="0" indent="0">
              <a:buNone/>
            </a:pPr>
            <a:endParaRPr lang="nl-BE" dirty="0">
              <a:solidFill>
                <a:srgbClr val="C00000"/>
              </a:solidFill>
            </a:endParaRPr>
          </a:p>
          <a:p>
            <a:pPr lvl="1">
              <a:buFont typeface="Wingdings" pitchFamily="2" charset="2"/>
              <a:buChar char="Ø"/>
            </a:pPr>
            <a:endParaRPr lang="nl-BE" sz="1900" dirty="0"/>
          </a:p>
          <a:p>
            <a:pPr lvl="3">
              <a:buNone/>
            </a:pPr>
            <a:endParaRPr lang="nl-BE" dirty="0"/>
          </a:p>
        </p:txBody>
      </p:sp>
      <p:sp>
        <p:nvSpPr>
          <p:cNvPr id="5" name="Tijdelijke aanduiding voor inhoud 2"/>
          <p:cNvSpPr txBox="1">
            <a:spLocks/>
          </p:cNvSpPr>
          <p:nvPr/>
        </p:nvSpPr>
        <p:spPr>
          <a:xfrm>
            <a:off x="266863" y="1268760"/>
            <a:ext cx="8601074" cy="5197492"/>
          </a:xfrm>
          <a:prstGeom prst="rect">
            <a:avLst/>
          </a:prstGeom>
          <a:no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sz="2800" dirty="0" smtClean="0"/>
              <a:t>Bestaande </a:t>
            </a:r>
            <a:r>
              <a:rPr lang="nl-BE" sz="2800" dirty="0" err="1" smtClean="0"/>
              <a:t>ingekokerde</a:t>
            </a:r>
            <a:r>
              <a:rPr lang="nl-BE" sz="2800" dirty="0" smtClean="0"/>
              <a:t> beek in slechte staat</a:t>
            </a:r>
          </a:p>
          <a:p>
            <a:r>
              <a:rPr lang="nl-BE" sz="2800" dirty="0" smtClean="0"/>
              <a:t>Veel huizen zitten nog aangesloten op </a:t>
            </a:r>
            <a:r>
              <a:rPr lang="nl-BE" sz="2800" dirty="0" err="1" smtClean="0"/>
              <a:t>Terdellebeek</a:t>
            </a:r>
            <a:endParaRPr lang="nl-BE" sz="2800" dirty="0" smtClean="0"/>
          </a:p>
          <a:p>
            <a:pPr marL="0" indent="0">
              <a:buNone/>
            </a:pPr>
            <a:endParaRPr lang="nl-BE" sz="2800" dirty="0"/>
          </a:p>
          <a:p>
            <a:r>
              <a:rPr lang="nl-BE" sz="2800" dirty="0" err="1"/>
              <a:t>Gravitair</a:t>
            </a:r>
            <a:r>
              <a:rPr lang="nl-BE" sz="2800" dirty="0"/>
              <a:t> scenario kent de </a:t>
            </a:r>
            <a:r>
              <a:rPr lang="nl-BE" sz="2800" dirty="0" smtClean="0"/>
              <a:t>voorkeur</a:t>
            </a:r>
            <a:endParaRPr lang="nl-BE" sz="2400" dirty="0" smtClean="0"/>
          </a:p>
          <a:p>
            <a:pPr lvl="1"/>
            <a:r>
              <a:rPr lang="nl-BE" sz="2400" dirty="0" smtClean="0"/>
              <a:t>Duurzaam op lange termijn</a:t>
            </a:r>
          </a:p>
          <a:p>
            <a:pPr lvl="1"/>
            <a:r>
              <a:rPr lang="nl-BE" sz="2400" dirty="0" smtClean="0"/>
              <a:t>Minder blijvende overlast (pompen)</a:t>
            </a:r>
            <a:endParaRPr lang="nl-BE" sz="2400" dirty="0"/>
          </a:p>
          <a:p>
            <a:pPr lvl="1"/>
            <a:r>
              <a:rPr lang="nl-BE" sz="2400" dirty="0" smtClean="0"/>
              <a:t>Kosten ten laste van Aquafin</a:t>
            </a:r>
            <a:endParaRPr lang="nl-BE" sz="2400" dirty="0"/>
          </a:p>
          <a:p>
            <a:pPr marL="0" indent="0">
              <a:buNone/>
            </a:pPr>
            <a:endParaRPr lang="nl-BE" dirty="0"/>
          </a:p>
          <a:p>
            <a:endParaRPr lang="nl-BE" dirty="0" smtClean="0"/>
          </a:p>
          <a:p>
            <a:endParaRPr lang="nl-BE"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191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57177" y="455613"/>
            <a:ext cx="7534275"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dirty="0">
                <a:solidFill>
                  <a:srgbClr val="00B0F0"/>
                </a:solidFill>
              </a:rPr>
              <a:t>Wat met werken op privé?</a:t>
            </a:r>
          </a:p>
        </p:txBody>
      </p:sp>
      <p:sp>
        <p:nvSpPr>
          <p:cNvPr id="5" name="Tekstvak 4"/>
          <p:cNvSpPr txBox="1"/>
          <p:nvPr/>
        </p:nvSpPr>
        <p:spPr>
          <a:xfrm>
            <a:off x="357158" y="1772816"/>
            <a:ext cx="8391306" cy="3785652"/>
          </a:xfrm>
          <a:prstGeom prst="rect">
            <a:avLst/>
          </a:prstGeom>
          <a:noFill/>
        </p:spPr>
        <p:txBody>
          <a:bodyPr wrap="square">
            <a:spAutoFit/>
          </a:bodyPr>
          <a:lstStyle/>
          <a:p>
            <a:pPr>
              <a:defRPr/>
            </a:pPr>
            <a:r>
              <a:rPr lang="nl-BE" sz="2400" dirty="0" smtClean="0">
                <a:latin typeface="Arial" pitchFamily="34" charset="0"/>
                <a:cs typeface="Arial" pitchFamily="34" charset="0"/>
              </a:rPr>
              <a:t>Op privé dient er afgekoppeld te worden:</a:t>
            </a:r>
          </a:p>
          <a:p>
            <a:pPr marL="457200" indent="-457200">
              <a:buFont typeface="+mj-lt"/>
              <a:buAutoNum type="arabicPeriod"/>
              <a:defRPr/>
            </a:pPr>
            <a:endParaRPr lang="nl-BE" sz="2400" dirty="0" smtClean="0">
              <a:latin typeface="Arial" pitchFamily="34" charset="0"/>
              <a:cs typeface="Arial" pitchFamily="34" charset="0"/>
            </a:endParaRPr>
          </a:p>
          <a:p>
            <a:pPr marL="457200" indent="-457200">
              <a:buFont typeface="+mj-lt"/>
              <a:buAutoNum type="arabicPeriod"/>
              <a:defRPr/>
            </a:pPr>
            <a:r>
              <a:rPr lang="nl-BE" sz="2400" dirty="0" smtClean="0">
                <a:latin typeface="Arial" pitchFamily="34" charset="0"/>
                <a:cs typeface="Arial" pitchFamily="34" charset="0"/>
              </a:rPr>
              <a:t>Afvalwater </a:t>
            </a:r>
            <a:r>
              <a:rPr lang="nl-BE" sz="2400" dirty="0">
                <a:latin typeface="Arial" pitchFamily="34" charset="0"/>
                <a:cs typeface="Arial" pitchFamily="34" charset="0"/>
              </a:rPr>
              <a:t>(zonder regenwater)</a:t>
            </a:r>
          </a:p>
          <a:p>
            <a:pPr marL="914400" lvl="1" indent="-457200">
              <a:buFont typeface="Arial" pitchFamily="34" charset="0"/>
              <a:buChar char="•"/>
              <a:defRPr/>
            </a:pPr>
            <a:r>
              <a:rPr lang="nl-BE" sz="2000" dirty="0">
                <a:latin typeface="Arial" pitchFamily="34" charset="0"/>
                <a:cs typeface="Arial" pitchFamily="34" charset="0"/>
              </a:rPr>
              <a:t>Riolering (geen zink- of sterfputten)</a:t>
            </a:r>
          </a:p>
          <a:p>
            <a:pPr marL="914400" lvl="1" indent="-457200">
              <a:buFont typeface="Arial" pitchFamily="34" charset="0"/>
              <a:buChar char="•"/>
              <a:defRPr/>
            </a:pPr>
            <a:r>
              <a:rPr lang="nl-BE" sz="2000" dirty="0">
                <a:latin typeface="Arial" pitchFamily="34" charset="0"/>
                <a:cs typeface="Arial" pitchFamily="34" charset="0"/>
              </a:rPr>
              <a:t>Septische putten niet toegelaten </a:t>
            </a:r>
          </a:p>
          <a:p>
            <a:pPr lvl="1">
              <a:defRPr/>
            </a:pPr>
            <a:r>
              <a:rPr lang="nl-BE" sz="2000" dirty="0">
                <a:latin typeface="Arial" pitchFamily="34" charset="0"/>
                <a:cs typeface="Arial" pitchFamily="34" charset="0"/>
              </a:rPr>
              <a:t>	(dienen gesupprimeerd te worden)</a:t>
            </a:r>
          </a:p>
          <a:p>
            <a:pPr marL="914400" lvl="1" indent="-457200">
              <a:defRPr/>
            </a:pPr>
            <a:endParaRPr lang="nl-BE" sz="2400" dirty="0">
              <a:latin typeface="Arial" pitchFamily="34" charset="0"/>
              <a:cs typeface="Arial" pitchFamily="34" charset="0"/>
            </a:endParaRPr>
          </a:p>
          <a:p>
            <a:pPr marL="457200" indent="-457200">
              <a:buFont typeface="+mj-lt"/>
              <a:buAutoNum type="arabicPeriod"/>
              <a:defRPr/>
            </a:pPr>
            <a:r>
              <a:rPr lang="nl-BE" sz="2400" dirty="0">
                <a:latin typeface="Arial" pitchFamily="34" charset="0"/>
                <a:cs typeface="Arial" pitchFamily="34" charset="0"/>
              </a:rPr>
              <a:t>Waarom afkoppeling op privé?</a:t>
            </a:r>
          </a:p>
          <a:p>
            <a:pPr marL="914400" lvl="1" indent="-457200">
              <a:buFont typeface="Arial" pitchFamily="34" charset="0"/>
              <a:buChar char="•"/>
              <a:defRPr/>
            </a:pPr>
            <a:r>
              <a:rPr lang="nl-BE" sz="2000" dirty="0">
                <a:latin typeface="Arial" pitchFamily="34" charset="0"/>
                <a:cs typeface="Arial" pitchFamily="34" charset="0"/>
              </a:rPr>
              <a:t>Beter voor u en het milieu</a:t>
            </a:r>
          </a:p>
          <a:p>
            <a:pPr marL="914400" lvl="1" indent="-457200">
              <a:buFont typeface="Arial" pitchFamily="34" charset="0"/>
              <a:buChar char="•"/>
              <a:defRPr/>
            </a:pPr>
            <a:r>
              <a:rPr lang="nl-BE" sz="2000" dirty="0">
                <a:latin typeface="Arial" pitchFamily="34" charset="0"/>
                <a:cs typeface="Arial" pitchFamily="34" charset="0"/>
              </a:rPr>
              <a:t>Betere zuiveringsresultaten (hoe vuiler hoe beter)</a:t>
            </a:r>
          </a:p>
          <a:p>
            <a:pPr marL="914400" lvl="1" indent="-457200">
              <a:buFont typeface="Arial" pitchFamily="34" charset="0"/>
              <a:buChar char="•"/>
              <a:defRPr/>
            </a:pPr>
            <a:r>
              <a:rPr lang="nl-BE" sz="2000" dirty="0" err="1">
                <a:latin typeface="Arial" pitchFamily="34" charset="0"/>
                <a:cs typeface="Arial" pitchFamily="34" charset="0"/>
              </a:rPr>
              <a:t>Vlarem</a:t>
            </a:r>
            <a:r>
              <a:rPr lang="nl-BE" sz="2000" dirty="0">
                <a:latin typeface="Arial" pitchFamily="34" charset="0"/>
                <a:cs typeface="Arial" pitchFamily="34" charset="0"/>
              </a:rPr>
              <a:t>-wetgeving verplicht de afkoppelingen</a:t>
            </a:r>
          </a:p>
        </p:txBody>
      </p:sp>
      <p:sp>
        <p:nvSpPr>
          <p:cNvPr id="2" name="Rechthoek 1"/>
          <p:cNvSpPr/>
          <p:nvPr/>
        </p:nvSpPr>
        <p:spPr>
          <a:xfrm>
            <a:off x="7929586" y="260648"/>
            <a:ext cx="1034902"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Rechthoek 2"/>
          <p:cNvSpPr/>
          <p:nvPr/>
        </p:nvSpPr>
        <p:spPr>
          <a:xfrm>
            <a:off x="357158" y="6453336"/>
            <a:ext cx="327873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7182039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57177" y="455613"/>
            <a:ext cx="7534275"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dirty="0">
                <a:solidFill>
                  <a:srgbClr val="00B0F0"/>
                </a:solidFill>
              </a:rPr>
              <a:t>Wat met het regenwater?</a:t>
            </a:r>
          </a:p>
        </p:txBody>
      </p:sp>
      <p:sp>
        <p:nvSpPr>
          <p:cNvPr id="6" name="Rechthoek 5"/>
          <p:cNvSpPr/>
          <p:nvPr/>
        </p:nvSpPr>
        <p:spPr>
          <a:xfrm>
            <a:off x="7929586" y="260648"/>
            <a:ext cx="1034902"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AutoShape 2" descr="Afbeeldingsresultaat voor ladder van lansink water">
            <a:hlinkClick r:id="rId2"/>
          </p:cNvPr>
          <p:cNvSpPr>
            <a:spLocks noChangeAspect="1" noChangeArrowheads="1"/>
          </p:cNvSpPr>
          <p:nvPr/>
        </p:nvSpPr>
        <p:spPr bwMode="auto">
          <a:xfrm>
            <a:off x="101600" y="-784225"/>
            <a:ext cx="2781300" cy="1647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5" name="Afbeelding 4"/>
          <p:cNvPicPr>
            <a:picLocks noChangeAspect="1"/>
          </p:cNvPicPr>
          <p:nvPr/>
        </p:nvPicPr>
        <p:blipFill>
          <a:blip r:embed="rId3"/>
          <a:stretch>
            <a:fillRect/>
          </a:stretch>
        </p:blipFill>
        <p:spPr>
          <a:xfrm>
            <a:off x="1403648" y="1598613"/>
            <a:ext cx="6172092" cy="4504854"/>
          </a:xfrm>
          <a:prstGeom prst="rect">
            <a:avLst/>
          </a:prstGeom>
        </p:spPr>
      </p:pic>
      <p:sp>
        <p:nvSpPr>
          <p:cNvPr id="7" name="Rechthoek 6"/>
          <p:cNvSpPr/>
          <p:nvPr/>
        </p:nvSpPr>
        <p:spPr>
          <a:xfrm>
            <a:off x="357158" y="6453336"/>
            <a:ext cx="327873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2621045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57177" y="455613"/>
            <a:ext cx="7534275"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dirty="0" smtClean="0">
                <a:solidFill>
                  <a:srgbClr val="00B0F0"/>
                </a:solidFill>
              </a:rPr>
              <a:t>Wie helpt u hierbij?</a:t>
            </a:r>
            <a:endParaRPr lang="nl-BE" dirty="0">
              <a:solidFill>
                <a:srgbClr val="00B0F0"/>
              </a:solidFill>
            </a:endParaRPr>
          </a:p>
        </p:txBody>
      </p:sp>
      <p:sp>
        <p:nvSpPr>
          <p:cNvPr id="6" name="Tekstvak 5"/>
          <p:cNvSpPr txBox="1"/>
          <p:nvPr/>
        </p:nvSpPr>
        <p:spPr>
          <a:xfrm>
            <a:off x="357158" y="1606091"/>
            <a:ext cx="8103274" cy="5324535"/>
          </a:xfrm>
          <a:prstGeom prst="rect">
            <a:avLst/>
          </a:prstGeom>
          <a:noFill/>
        </p:spPr>
        <p:txBody>
          <a:bodyPr wrap="square">
            <a:spAutoFit/>
          </a:bodyPr>
          <a:lstStyle/>
          <a:p>
            <a:pPr marL="457200" indent="-457200">
              <a:buFont typeface="Arial" panose="020B0604020202020204" pitchFamily="34" charset="0"/>
              <a:buChar char="•"/>
              <a:defRPr/>
            </a:pPr>
            <a:r>
              <a:rPr lang="nl-BE" sz="2400" dirty="0" smtClean="0">
                <a:latin typeface="Arial" pitchFamily="34" charset="0"/>
                <a:cs typeface="Arial" pitchFamily="34" charset="0"/>
              </a:rPr>
              <a:t>De afkoppelingsdeskundige staat u bij:</a:t>
            </a:r>
          </a:p>
          <a:p>
            <a:pPr marL="914400" lvl="1" indent="-457200">
              <a:buFont typeface="Arial" panose="020B0604020202020204" pitchFamily="34" charset="0"/>
              <a:buChar char="•"/>
              <a:defRPr/>
            </a:pPr>
            <a:endParaRPr lang="nl-BE" sz="2000" dirty="0" smtClean="0">
              <a:latin typeface="Arial" pitchFamily="34" charset="0"/>
              <a:cs typeface="Arial" pitchFamily="34" charset="0"/>
            </a:endParaRPr>
          </a:p>
          <a:p>
            <a:pPr marL="914400" lvl="1" indent="-457200">
              <a:buFont typeface="Arial" panose="020B0604020202020204" pitchFamily="34" charset="0"/>
              <a:buChar char="•"/>
              <a:defRPr/>
            </a:pPr>
            <a:r>
              <a:rPr lang="nl-BE" sz="2000" dirty="0" smtClean="0">
                <a:latin typeface="Arial" pitchFamily="34" charset="0"/>
                <a:cs typeface="Arial" pitchFamily="34" charset="0"/>
              </a:rPr>
              <a:t>Inventarisatie </a:t>
            </a:r>
            <a:r>
              <a:rPr lang="nl-BE" sz="2000" dirty="0">
                <a:latin typeface="Arial" pitchFamily="34" charset="0"/>
                <a:cs typeface="Arial" pitchFamily="34" charset="0"/>
              </a:rPr>
              <a:t>bestaande toestand (</a:t>
            </a:r>
            <a:r>
              <a:rPr lang="nl-BE" sz="2000" dirty="0" err="1">
                <a:latin typeface="Arial" pitchFamily="34" charset="0"/>
                <a:cs typeface="Arial" pitchFamily="34" charset="0"/>
              </a:rPr>
              <a:t>dmv</a:t>
            </a:r>
            <a:r>
              <a:rPr lang="nl-BE" sz="2000" dirty="0">
                <a:latin typeface="Arial" pitchFamily="34" charset="0"/>
                <a:cs typeface="Arial" pitchFamily="34" charset="0"/>
              </a:rPr>
              <a:t> </a:t>
            </a:r>
            <a:r>
              <a:rPr lang="nl-BE" sz="2000" dirty="0" err="1">
                <a:latin typeface="Arial" pitchFamily="34" charset="0"/>
                <a:cs typeface="Arial" pitchFamily="34" charset="0"/>
              </a:rPr>
              <a:t>plaatsbezoek</a:t>
            </a:r>
            <a:r>
              <a:rPr lang="nl-BE" sz="2000" dirty="0">
                <a:latin typeface="Arial" pitchFamily="34" charset="0"/>
                <a:cs typeface="Arial" pitchFamily="34" charset="0"/>
              </a:rPr>
              <a:t>)</a:t>
            </a:r>
          </a:p>
          <a:p>
            <a:pPr marL="1371600" lvl="2" indent="-457200">
              <a:buFont typeface="Wingdings" panose="05000000000000000000" pitchFamily="2" charset="2"/>
              <a:buChar char="ü"/>
              <a:defRPr/>
            </a:pPr>
            <a:r>
              <a:rPr lang="nl-BE" dirty="0">
                <a:latin typeface="Arial" pitchFamily="34" charset="0"/>
                <a:cs typeface="Arial" pitchFamily="34" charset="0"/>
              </a:rPr>
              <a:t>Plan van de woning en de leidingen (info eigenaar/bewoner – indien rioleringsplannen beschikbaar klaar te leggen)</a:t>
            </a:r>
          </a:p>
          <a:p>
            <a:pPr marL="1371600" lvl="2" indent="-457200">
              <a:buFont typeface="Wingdings" panose="05000000000000000000" pitchFamily="2" charset="2"/>
              <a:buChar char="ü"/>
              <a:defRPr/>
            </a:pPr>
            <a:r>
              <a:rPr lang="nl-BE" dirty="0">
                <a:latin typeface="Arial" pitchFamily="34" charset="0"/>
                <a:cs typeface="Arial" pitchFamily="34" charset="0"/>
              </a:rPr>
              <a:t>Opmeting, analyse ter </a:t>
            </a:r>
            <a:r>
              <a:rPr lang="nl-BE" dirty="0" smtClean="0">
                <a:latin typeface="Arial" pitchFamily="34" charset="0"/>
                <a:cs typeface="Arial" pitchFamily="34" charset="0"/>
              </a:rPr>
              <a:t>plaatse</a:t>
            </a:r>
            <a:endParaRPr lang="nl-BE" sz="2000" dirty="0" smtClean="0"/>
          </a:p>
          <a:p>
            <a:pPr marL="457200" indent="-457200">
              <a:defRPr/>
            </a:pPr>
            <a:endParaRPr lang="nl-BE" sz="2000" b="1" dirty="0"/>
          </a:p>
          <a:p>
            <a:pPr marL="914400" lvl="1" indent="-457200">
              <a:buFont typeface="Arial" panose="020B0604020202020204" pitchFamily="34" charset="0"/>
              <a:buChar char="•"/>
              <a:defRPr/>
            </a:pPr>
            <a:r>
              <a:rPr lang="nl-BE" sz="2000" dirty="0">
                <a:latin typeface="Arial" pitchFamily="34" charset="0"/>
                <a:cs typeface="Arial" pitchFamily="34" charset="0"/>
              </a:rPr>
              <a:t>Geplande toestand na afkoppeling</a:t>
            </a:r>
          </a:p>
          <a:p>
            <a:pPr marL="1371600" lvl="2" indent="-457200">
              <a:buFont typeface="Wingdings" panose="05000000000000000000" pitchFamily="2" charset="2"/>
              <a:buChar char="ü"/>
              <a:defRPr/>
            </a:pPr>
            <a:r>
              <a:rPr lang="nl-BE" dirty="0">
                <a:latin typeface="Arial" pitchFamily="34" charset="0"/>
                <a:cs typeface="Arial" pitchFamily="34" charset="0"/>
              </a:rPr>
              <a:t>Overleg met eigenaar omtrent ontworpen toestand</a:t>
            </a:r>
          </a:p>
          <a:p>
            <a:pPr marL="1371600" lvl="2" indent="-457200">
              <a:buFont typeface="Wingdings" panose="05000000000000000000" pitchFamily="2" charset="2"/>
              <a:buChar char="ü"/>
              <a:defRPr/>
            </a:pPr>
            <a:r>
              <a:rPr lang="nl-BE" dirty="0" smtClean="0">
                <a:latin typeface="Arial" pitchFamily="34" charset="0"/>
                <a:cs typeface="Arial" pitchFamily="34" charset="0"/>
              </a:rPr>
              <a:t>Opmaak </a:t>
            </a:r>
            <a:r>
              <a:rPr lang="nl-BE" dirty="0">
                <a:latin typeface="Arial" pitchFamily="34" charset="0"/>
                <a:cs typeface="Arial" pitchFamily="34" charset="0"/>
              </a:rPr>
              <a:t>plan + verslag met fotoreportage + raming der werken</a:t>
            </a:r>
          </a:p>
          <a:p>
            <a:pPr marL="914400" lvl="1" indent="-457200">
              <a:buFont typeface="Wingdings" panose="05000000000000000000" pitchFamily="2" charset="2"/>
              <a:buChar char="ü"/>
              <a:defRPr/>
            </a:pPr>
            <a:endParaRPr lang="nl-BE" dirty="0">
              <a:latin typeface="Arial" pitchFamily="34" charset="0"/>
              <a:cs typeface="Arial" pitchFamily="34" charset="0"/>
            </a:endParaRPr>
          </a:p>
          <a:p>
            <a:pPr lvl="1">
              <a:defRPr/>
            </a:pPr>
            <a:r>
              <a:rPr lang="nl-NL" b="1" kern="0" dirty="0" smtClean="0">
                <a:solidFill>
                  <a:srgbClr val="00B050"/>
                </a:solidFill>
                <a:latin typeface="Arial" pitchFamily="34" charset="0"/>
                <a:cs typeface="Arial" pitchFamily="34" charset="0"/>
              </a:rPr>
              <a:t>	Per </a:t>
            </a:r>
            <a:r>
              <a:rPr lang="nl-NL" b="1" kern="0" dirty="0">
                <a:solidFill>
                  <a:srgbClr val="00B050"/>
                </a:solidFill>
                <a:latin typeface="Arial" pitchFamily="34" charset="0"/>
                <a:cs typeface="Arial" pitchFamily="34" charset="0"/>
              </a:rPr>
              <a:t>woning wordt de beste oplossing gezocht, die voor alle </a:t>
            </a:r>
            <a:r>
              <a:rPr lang="nl-NL" b="1" kern="0" dirty="0" smtClean="0">
                <a:solidFill>
                  <a:srgbClr val="00B050"/>
                </a:solidFill>
                <a:latin typeface="Arial" pitchFamily="34" charset="0"/>
                <a:cs typeface="Arial" pitchFamily="34" charset="0"/>
              </a:rPr>
              <a:t>	partijen </a:t>
            </a:r>
            <a:r>
              <a:rPr lang="nl-NL" b="1" kern="0" dirty="0">
                <a:solidFill>
                  <a:srgbClr val="00B050"/>
                </a:solidFill>
                <a:latin typeface="Arial" pitchFamily="34" charset="0"/>
                <a:cs typeface="Arial" pitchFamily="34" charset="0"/>
              </a:rPr>
              <a:t>aanvaardbaar is.</a:t>
            </a:r>
            <a:endParaRPr lang="nl-BE" b="1" kern="0" dirty="0">
              <a:solidFill>
                <a:srgbClr val="00B050"/>
              </a:solidFill>
              <a:latin typeface="Arial" pitchFamily="34" charset="0"/>
              <a:cs typeface="Arial" pitchFamily="34" charset="0"/>
            </a:endParaRPr>
          </a:p>
          <a:p>
            <a:pPr lvl="1">
              <a:defRPr/>
            </a:pPr>
            <a:endParaRPr lang="nl-BE" dirty="0">
              <a:latin typeface="Arial" pitchFamily="34" charset="0"/>
              <a:cs typeface="Arial" pitchFamily="34" charset="0"/>
            </a:endParaRPr>
          </a:p>
          <a:p>
            <a:pPr lvl="1">
              <a:defRPr/>
            </a:pPr>
            <a:r>
              <a:rPr lang="nl-BE" dirty="0" smtClean="0">
                <a:latin typeface="Arial" pitchFamily="34" charset="0"/>
                <a:cs typeface="Arial" pitchFamily="34" charset="0"/>
              </a:rPr>
              <a:t>	Via </a:t>
            </a:r>
            <a:r>
              <a:rPr lang="nl-BE" dirty="0">
                <a:latin typeface="Arial" pitchFamily="34" charset="0"/>
                <a:cs typeface="Arial" pitchFamily="34" charset="0"/>
              </a:rPr>
              <a:t>de post in 2 exemplaren naar de eigenaar, 1 exemplaar getekend </a:t>
            </a:r>
            <a:r>
              <a:rPr lang="nl-BE" dirty="0" smtClean="0">
                <a:latin typeface="Arial" pitchFamily="34" charset="0"/>
                <a:cs typeface="Arial" pitchFamily="34" charset="0"/>
              </a:rPr>
              <a:t>	terugsturen </a:t>
            </a:r>
            <a:r>
              <a:rPr lang="nl-BE" dirty="0">
                <a:latin typeface="Arial" pitchFamily="34" charset="0"/>
                <a:cs typeface="Arial" pitchFamily="34" charset="0"/>
              </a:rPr>
              <a:t>indien akkoord met ons voorstel. Tevens overeenkomst </a:t>
            </a:r>
            <a:r>
              <a:rPr lang="nl-BE" dirty="0" smtClean="0">
                <a:latin typeface="Arial" pitchFamily="34" charset="0"/>
                <a:cs typeface="Arial" pitchFamily="34" charset="0"/>
              </a:rPr>
              <a:t>	gemeente </a:t>
            </a:r>
            <a:r>
              <a:rPr lang="nl-BE" dirty="0">
                <a:latin typeface="Arial" pitchFamily="34" charset="0"/>
                <a:cs typeface="Arial" pitchFamily="34" charset="0"/>
              </a:rPr>
              <a:t>invullen en mee terug sturen.</a:t>
            </a:r>
          </a:p>
          <a:p>
            <a:pPr marL="457200" indent="-457200">
              <a:defRPr/>
            </a:pPr>
            <a:endParaRPr lang="nl-BE" sz="2000" dirty="0"/>
          </a:p>
        </p:txBody>
      </p:sp>
    </p:spTree>
    <p:extLst>
      <p:ext uri="{BB962C8B-B14F-4D97-AF65-F5344CB8AC3E}">
        <p14:creationId xmlns:p14="http://schemas.microsoft.com/office/powerpoint/2010/main" val="39463983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57175" y="455613"/>
            <a:ext cx="7534275"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dirty="0">
                <a:solidFill>
                  <a:srgbClr val="00B0F0"/>
                </a:solidFill>
              </a:rPr>
              <a:t>Wie zal de werken op privé uitvoeren</a:t>
            </a:r>
          </a:p>
        </p:txBody>
      </p:sp>
      <p:sp>
        <p:nvSpPr>
          <p:cNvPr id="6" name="Tekstvak 5"/>
          <p:cNvSpPr txBox="1"/>
          <p:nvPr/>
        </p:nvSpPr>
        <p:spPr>
          <a:xfrm>
            <a:off x="357158" y="1844824"/>
            <a:ext cx="8103274" cy="4693593"/>
          </a:xfrm>
          <a:prstGeom prst="rect">
            <a:avLst/>
          </a:prstGeom>
          <a:noFill/>
        </p:spPr>
        <p:txBody>
          <a:bodyPr wrap="square">
            <a:spAutoFit/>
          </a:bodyPr>
          <a:lstStyle/>
          <a:p>
            <a:pPr marL="457200" indent="-457200">
              <a:defRPr/>
            </a:pPr>
            <a:r>
              <a:rPr lang="nl-BE" sz="2300" dirty="0">
                <a:latin typeface="Arial" panose="020B0604020202020204" pitchFamily="34" charset="0"/>
                <a:cs typeface="Arial" panose="020B0604020202020204" pitchFamily="34" charset="0"/>
              </a:rPr>
              <a:t>	Volgende opties zijn mogelijk en kan u aanduiden in het keuzedocument:</a:t>
            </a:r>
          </a:p>
          <a:p>
            <a:pPr marL="457200" indent="-457200">
              <a:defRPr/>
            </a:pPr>
            <a:endParaRPr lang="nl-BE" sz="2300" dirty="0">
              <a:latin typeface="Arial" panose="020B0604020202020204" pitchFamily="34" charset="0"/>
              <a:cs typeface="Arial" panose="020B0604020202020204" pitchFamily="34" charset="0"/>
            </a:endParaRPr>
          </a:p>
          <a:p>
            <a:pPr marL="457200" indent="-457200">
              <a:defRPr/>
            </a:pPr>
            <a:r>
              <a:rPr lang="nl-BE" sz="2300" dirty="0">
                <a:latin typeface="Arial" panose="020B0604020202020204" pitchFamily="34" charset="0"/>
                <a:cs typeface="Arial" panose="020B0604020202020204" pitchFamily="34" charset="0"/>
              </a:rPr>
              <a:t>		1) ofwel staat u als eigenaar zelf in voor de uitvoering 	van de werken (zelf uitvoeren of via zelf aangestelde 	aannemer)</a:t>
            </a:r>
          </a:p>
          <a:p>
            <a:pPr marL="457200" indent="-457200">
              <a:defRPr/>
            </a:pPr>
            <a:endParaRPr lang="nl-BE" sz="2300" dirty="0">
              <a:latin typeface="Arial" panose="020B0604020202020204" pitchFamily="34" charset="0"/>
              <a:cs typeface="Arial" panose="020B0604020202020204" pitchFamily="34" charset="0"/>
            </a:endParaRPr>
          </a:p>
          <a:p>
            <a:pPr marL="457200" indent="-457200">
              <a:defRPr/>
            </a:pPr>
            <a:r>
              <a:rPr lang="nl-BE" sz="2300" dirty="0">
                <a:latin typeface="Arial" panose="020B0604020202020204" pitchFamily="34" charset="0"/>
                <a:cs typeface="Arial" panose="020B0604020202020204" pitchFamily="34" charset="0"/>
              </a:rPr>
              <a:t>		2) ofwel kiest u als eigenaar voor de aannemer van 	de afkoppelingen, dit betreft een gemeenschappelijke 	aannemer aangesteld door </a:t>
            </a:r>
            <a:r>
              <a:rPr lang="nl-BE" sz="2300" dirty="0" err="1">
                <a:latin typeface="Arial" panose="020B0604020202020204" pitchFamily="34" charset="0"/>
                <a:cs typeface="Arial" panose="020B0604020202020204" pitchFamily="34" charset="0"/>
              </a:rPr>
              <a:t>Aquafin</a:t>
            </a:r>
            <a:r>
              <a:rPr lang="nl-BE" sz="2300" dirty="0">
                <a:latin typeface="Arial" panose="020B0604020202020204" pitchFamily="34" charset="0"/>
                <a:cs typeface="Arial" panose="020B0604020202020204" pitchFamily="34" charset="0"/>
              </a:rPr>
              <a:t> NV.  </a:t>
            </a:r>
          </a:p>
          <a:p>
            <a:pPr marL="457200" indent="-457200">
              <a:defRPr/>
            </a:pPr>
            <a:endParaRPr lang="nl-BE" sz="2300" dirty="0">
              <a:latin typeface="Arial" panose="020B0604020202020204" pitchFamily="34" charset="0"/>
              <a:cs typeface="Arial" panose="020B0604020202020204" pitchFamily="34" charset="0"/>
            </a:endParaRPr>
          </a:p>
          <a:p>
            <a:pPr marL="457200" indent="-457200">
              <a:defRPr/>
            </a:pPr>
            <a:r>
              <a:rPr lang="nl-BE" sz="2300" dirty="0">
                <a:latin typeface="Arial" panose="020B0604020202020204" pitchFamily="34" charset="0"/>
                <a:cs typeface="Arial" panose="020B0604020202020204" pitchFamily="34" charset="0"/>
              </a:rPr>
              <a:t>	</a:t>
            </a:r>
            <a:endParaRPr lang="nl-BE" sz="2000" dirty="0">
              <a:latin typeface="Arial" panose="020B0604020202020204" pitchFamily="34" charset="0"/>
              <a:cs typeface="Arial" panose="020B0604020202020204" pitchFamily="34" charset="0"/>
            </a:endParaRPr>
          </a:p>
          <a:p>
            <a:pPr marL="914400" lvl="1" indent="-457200">
              <a:buFont typeface="Arial" panose="020B0604020202020204" pitchFamily="34" charset="0"/>
              <a:buChar char="•"/>
              <a:defRPr/>
            </a:pPr>
            <a:endParaRPr lang="nl-BE" sz="2300" dirty="0"/>
          </a:p>
        </p:txBody>
      </p:sp>
    </p:spTree>
    <p:extLst>
      <p:ext uri="{BB962C8B-B14F-4D97-AF65-F5344CB8AC3E}">
        <p14:creationId xmlns:p14="http://schemas.microsoft.com/office/powerpoint/2010/main" val="3904178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57175" y="455613"/>
            <a:ext cx="7534275"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dirty="0">
                <a:solidFill>
                  <a:srgbClr val="00B0F0"/>
                </a:solidFill>
              </a:rPr>
              <a:t>Wie zal de afkoppelingen </a:t>
            </a:r>
            <a:br>
              <a:rPr lang="nl-BE" dirty="0">
                <a:solidFill>
                  <a:srgbClr val="00B0F0"/>
                </a:solidFill>
              </a:rPr>
            </a:br>
            <a:r>
              <a:rPr lang="nl-BE" dirty="0">
                <a:solidFill>
                  <a:srgbClr val="00B0F0"/>
                </a:solidFill>
              </a:rPr>
              <a:t>betalen?</a:t>
            </a:r>
          </a:p>
        </p:txBody>
      </p:sp>
      <p:sp>
        <p:nvSpPr>
          <p:cNvPr id="3" name="Tijdelijke aanduiding voor inhoud 2"/>
          <p:cNvSpPr>
            <a:spLocks noGrp="1"/>
          </p:cNvSpPr>
          <p:nvPr>
            <p:ph idx="1"/>
          </p:nvPr>
        </p:nvSpPr>
        <p:spPr>
          <a:xfrm>
            <a:off x="263779" y="1660508"/>
            <a:ext cx="8124645" cy="5197492"/>
          </a:xfrm>
        </p:spPr>
        <p:txBody>
          <a:bodyPr>
            <a:normAutofit/>
          </a:bodyPr>
          <a:lstStyle/>
          <a:p>
            <a:pPr marL="0" indent="0">
              <a:buNone/>
            </a:pPr>
            <a:r>
              <a:rPr lang="nl-BE" sz="2300" dirty="0">
                <a:latin typeface="Arial" panose="020B0604020202020204" pitchFamily="34" charset="0"/>
                <a:cs typeface="Arial" panose="020B0604020202020204" pitchFamily="34" charset="0"/>
              </a:rPr>
              <a:t>De werken op privaat domein dienen betaald te worden door de eigenaar van de betreffende woning. </a:t>
            </a:r>
          </a:p>
          <a:p>
            <a:pPr marL="0" indent="0">
              <a:buNone/>
            </a:pPr>
            <a:endParaRPr lang="nl-BE" sz="2300" dirty="0">
              <a:latin typeface="Arial" panose="020B0604020202020204" pitchFamily="34" charset="0"/>
              <a:cs typeface="Arial" panose="020B0604020202020204" pitchFamily="34" charset="0"/>
            </a:endParaRPr>
          </a:p>
          <a:p>
            <a:pPr marL="0" indent="0">
              <a:buNone/>
            </a:pPr>
            <a:r>
              <a:rPr lang="nl-BE" sz="2300" dirty="0">
                <a:latin typeface="Arial" panose="020B0604020202020204" pitchFamily="34" charset="0"/>
                <a:cs typeface="Arial" panose="020B0604020202020204" pitchFamily="34" charset="0"/>
              </a:rPr>
              <a:t>De gemeente Hoeilaart komt echter tussen met subsidies. De gemeentelijke subsidiëring bedraagt </a:t>
            </a:r>
            <a:r>
              <a:rPr lang="nl-BE" sz="2300" b="1" dirty="0">
                <a:latin typeface="Arial" panose="020B0604020202020204" pitchFamily="34" charset="0"/>
                <a:cs typeface="Arial" panose="020B0604020202020204" pitchFamily="34" charset="0"/>
              </a:rPr>
              <a:t>50%</a:t>
            </a:r>
            <a:r>
              <a:rPr lang="nl-BE" sz="2300" dirty="0">
                <a:latin typeface="Arial" panose="020B0604020202020204" pitchFamily="34" charset="0"/>
                <a:cs typeface="Arial" panose="020B0604020202020204" pitchFamily="34" charset="0"/>
              </a:rPr>
              <a:t> van bewezen (via facturen / </a:t>
            </a:r>
            <a:r>
              <a:rPr lang="nl-BE" sz="2300" dirty="0" err="1">
                <a:latin typeface="Arial" panose="020B0604020202020204" pitchFamily="34" charset="0"/>
                <a:cs typeface="Arial" panose="020B0604020202020204" pitchFamily="34" charset="0"/>
              </a:rPr>
              <a:t>kasbons</a:t>
            </a:r>
            <a:r>
              <a:rPr lang="nl-BE" sz="2300" dirty="0">
                <a:latin typeface="Arial" panose="020B0604020202020204" pitchFamily="34" charset="0"/>
                <a:cs typeface="Arial" panose="020B0604020202020204" pitchFamily="34" charset="0"/>
              </a:rPr>
              <a:t> / …) kosten met een maximum van </a:t>
            </a:r>
            <a:r>
              <a:rPr lang="nl-BE" sz="2300" b="1" dirty="0">
                <a:latin typeface="Arial" panose="020B0604020202020204" pitchFamily="34" charset="0"/>
                <a:cs typeface="Arial" panose="020B0604020202020204" pitchFamily="34" charset="0"/>
              </a:rPr>
              <a:t>1.250,00 €</a:t>
            </a:r>
            <a:r>
              <a:rPr lang="nl-BE" sz="2300" dirty="0" smtClean="0">
                <a:latin typeface="Arial" panose="020B0604020202020204" pitchFamily="34" charset="0"/>
                <a:cs typeface="Arial" panose="020B0604020202020204" pitchFamily="34" charset="0"/>
              </a:rPr>
              <a:t>.</a:t>
            </a:r>
          </a:p>
          <a:p>
            <a:pPr marL="0" indent="0">
              <a:buNone/>
            </a:pPr>
            <a:endParaRPr lang="nl-BE" dirty="0"/>
          </a:p>
          <a:p>
            <a:pPr marL="0" indent="0">
              <a:buNone/>
            </a:pPr>
            <a:endParaRPr lang="nl-BE" b="1" dirty="0" smtClean="0"/>
          </a:p>
          <a:p>
            <a:pPr marL="0" indent="0">
              <a:buNone/>
            </a:pPr>
            <a:endParaRPr lang="nl-BE" sz="2300" b="1" dirty="0">
              <a:latin typeface="Arial" panose="020B0604020202020204" pitchFamily="34" charset="0"/>
              <a:cs typeface="Arial" panose="020B0604020202020204" pitchFamily="34" charset="0"/>
            </a:endParaRPr>
          </a:p>
          <a:p>
            <a:pPr lvl="3">
              <a:buNone/>
            </a:pPr>
            <a:endParaRPr lang="nl-BE" dirty="0"/>
          </a:p>
        </p:txBody>
      </p:sp>
    </p:spTree>
    <p:extLst>
      <p:ext uri="{BB962C8B-B14F-4D97-AF65-F5344CB8AC3E}">
        <p14:creationId xmlns:p14="http://schemas.microsoft.com/office/powerpoint/2010/main" val="811006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57175" y="155961"/>
            <a:ext cx="7534275"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dirty="0">
                <a:solidFill>
                  <a:srgbClr val="00B0F0"/>
                </a:solidFill>
              </a:rPr>
              <a:t>Keuring</a:t>
            </a:r>
          </a:p>
        </p:txBody>
      </p:sp>
      <p:sp>
        <p:nvSpPr>
          <p:cNvPr id="3" name="Tijdelijke aanduiding voor inhoud 2"/>
          <p:cNvSpPr>
            <a:spLocks noGrp="1"/>
          </p:cNvSpPr>
          <p:nvPr>
            <p:ph idx="1"/>
          </p:nvPr>
        </p:nvSpPr>
        <p:spPr>
          <a:xfrm>
            <a:off x="276581" y="1298961"/>
            <a:ext cx="8601074" cy="5197492"/>
          </a:xfrm>
        </p:spPr>
        <p:txBody>
          <a:bodyPr/>
          <a:lstStyle/>
          <a:p>
            <a:pPr marL="0" indent="0">
              <a:buNone/>
            </a:pPr>
            <a:endParaRPr lang="nl-BE" dirty="0">
              <a:solidFill>
                <a:srgbClr val="C00000"/>
              </a:solidFill>
            </a:endParaRPr>
          </a:p>
          <a:p>
            <a:pPr lvl="1">
              <a:buFont typeface="Wingdings" pitchFamily="2" charset="2"/>
              <a:buChar char="Ø"/>
            </a:pPr>
            <a:endParaRPr lang="nl-BE" sz="1900" dirty="0"/>
          </a:p>
          <a:p>
            <a:pPr lvl="3">
              <a:buNone/>
            </a:pPr>
            <a:endParaRPr lang="nl-BE" dirty="0"/>
          </a:p>
        </p:txBody>
      </p:sp>
      <p:sp>
        <p:nvSpPr>
          <p:cNvPr id="5" name="Tijdelijke aanduiding voor inhoud 2"/>
          <p:cNvSpPr txBox="1">
            <a:spLocks/>
          </p:cNvSpPr>
          <p:nvPr/>
        </p:nvSpPr>
        <p:spPr>
          <a:xfrm>
            <a:off x="266863" y="1268760"/>
            <a:ext cx="8601074" cy="5197492"/>
          </a:xfrm>
          <a:prstGeom prst="rect">
            <a:avLst/>
          </a:prstGeom>
          <a:noFill/>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sz="2000" dirty="0">
                <a:latin typeface="Arial" panose="020B0604020202020204" pitchFamily="34" charset="0"/>
                <a:cs typeface="Arial" panose="020B0604020202020204" pitchFamily="34" charset="0"/>
              </a:rPr>
              <a:t>Na uitvoering van de werken op privaat domein </a:t>
            </a:r>
            <a:r>
              <a:rPr lang="nl-BE" sz="2000" b="1" dirty="0">
                <a:latin typeface="Arial" panose="020B0604020202020204" pitchFamily="34" charset="0"/>
                <a:cs typeface="Arial" panose="020B0604020202020204" pitchFamily="34" charset="0"/>
              </a:rPr>
              <a:t>en</a:t>
            </a:r>
            <a:r>
              <a:rPr lang="nl-BE" sz="2000" dirty="0">
                <a:latin typeface="Arial" panose="020B0604020202020204" pitchFamily="34" charset="0"/>
                <a:cs typeface="Arial" panose="020B0604020202020204" pitchFamily="34" charset="0"/>
              </a:rPr>
              <a:t> bij het einde van de werken in de straat.</a:t>
            </a:r>
          </a:p>
          <a:p>
            <a:pPr marL="0" indent="0">
              <a:buNone/>
            </a:pPr>
            <a:endParaRPr lang="nl-BE" sz="2000" dirty="0">
              <a:latin typeface="Arial" panose="020B0604020202020204" pitchFamily="34" charset="0"/>
              <a:cs typeface="Arial" panose="020B0604020202020204" pitchFamily="34" charset="0"/>
            </a:endParaRPr>
          </a:p>
          <a:p>
            <a:r>
              <a:rPr lang="nl-BE" sz="2000" dirty="0">
                <a:latin typeface="Arial" panose="020B0604020202020204" pitchFamily="34" charset="0"/>
                <a:cs typeface="Arial" panose="020B0604020202020204" pitchFamily="34" charset="0"/>
              </a:rPr>
              <a:t>De gemeente Hoeilaart zal zelf een keurder aanbieden die u ten gepaste tijde zal contacteren. De gemeente Hoeilaart staat ook in voor de betaling van deze keurder. </a:t>
            </a:r>
          </a:p>
          <a:p>
            <a:pPr marL="0" indent="0">
              <a:buNone/>
            </a:pPr>
            <a:endParaRPr lang="nl-BE" sz="2000" dirty="0">
              <a:solidFill>
                <a:srgbClr val="FF0000"/>
              </a:solidFill>
              <a:latin typeface="Arial" panose="020B0604020202020204" pitchFamily="34" charset="0"/>
              <a:cs typeface="Arial" panose="020B0604020202020204" pitchFamily="34" charset="0"/>
            </a:endParaRPr>
          </a:p>
          <a:p>
            <a:r>
              <a:rPr lang="nl-BE" sz="2000" dirty="0">
                <a:latin typeface="Arial" panose="020B0604020202020204" pitchFamily="34" charset="0"/>
                <a:cs typeface="Arial" panose="020B0604020202020204" pitchFamily="34" charset="0"/>
              </a:rPr>
              <a:t>Zodra een conforme keuring kan u aanspraak maken op de subsidies. </a:t>
            </a:r>
          </a:p>
          <a:p>
            <a:pPr marL="0" indent="0">
              <a:buNone/>
            </a:pPr>
            <a:endParaRPr lang="nl-BE" sz="2000" dirty="0">
              <a:latin typeface="Arial" panose="020B0604020202020204" pitchFamily="34" charset="0"/>
              <a:cs typeface="Arial" panose="020B0604020202020204" pitchFamily="34" charset="0"/>
            </a:endParaRPr>
          </a:p>
          <a:p>
            <a:pPr marL="0" indent="0">
              <a:buNone/>
            </a:pPr>
            <a:r>
              <a:rPr lang="nl-BE" sz="2000" dirty="0">
                <a:latin typeface="Arial" panose="020B0604020202020204" pitchFamily="34" charset="0"/>
                <a:cs typeface="Arial" panose="020B0604020202020204" pitchFamily="34" charset="0"/>
              </a:rPr>
              <a:t>	Optie 1 </a:t>
            </a:r>
            <a:r>
              <a:rPr lang="nl-BE" sz="2000" dirty="0">
                <a:latin typeface="Arial" panose="020B0604020202020204" pitchFamily="34" charset="0"/>
                <a:cs typeface="Arial" panose="020B0604020202020204" pitchFamily="34" charset="0"/>
                <a:sym typeface="Wingdings" panose="05000000000000000000" pitchFamily="2" charset="2"/>
              </a:rPr>
              <a:t> eigenaar staat zelf in voor de uitvoering – facturen en 	eventuele bewijzen dienen overgemaakt te worden aan de 	gemeente. </a:t>
            </a:r>
          </a:p>
          <a:p>
            <a:pPr marL="0" indent="0">
              <a:buNone/>
            </a:pPr>
            <a:endParaRPr lang="nl-BE" sz="2000" dirty="0">
              <a:latin typeface="Arial" panose="020B0604020202020204" pitchFamily="34" charset="0"/>
              <a:cs typeface="Arial" panose="020B0604020202020204" pitchFamily="34" charset="0"/>
              <a:sym typeface="Wingdings" panose="05000000000000000000" pitchFamily="2" charset="2"/>
            </a:endParaRPr>
          </a:p>
          <a:p>
            <a:pPr marL="0" indent="0">
              <a:buNone/>
            </a:pPr>
            <a:r>
              <a:rPr lang="nl-BE" sz="2000" dirty="0">
                <a:latin typeface="Arial" panose="020B0604020202020204" pitchFamily="34" charset="0"/>
                <a:cs typeface="Arial" panose="020B0604020202020204" pitchFamily="34" charset="0"/>
                <a:sym typeface="Wingdings" panose="05000000000000000000" pitchFamily="2" charset="2"/>
              </a:rPr>
              <a:t>	Optie 2  </a:t>
            </a:r>
            <a:r>
              <a:rPr lang="nl-BE" sz="2000" dirty="0" smtClean="0">
                <a:latin typeface="Arial" panose="020B0604020202020204" pitchFamily="34" charset="0"/>
                <a:cs typeface="Arial" panose="020B0604020202020204" pitchFamily="34" charset="0"/>
                <a:sym typeface="Wingdings" panose="05000000000000000000" pitchFamily="2" charset="2"/>
              </a:rPr>
              <a:t>aannemer </a:t>
            </a:r>
            <a:r>
              <a:rPr lang="nl-BE" sz="2000" dirty="0">
                <a:latin typeface="Arial" panose="020B0604020202020204" pitchFamily="34" charset="0"/>
                <a:cs typeface="Arial" panose="020B0604020202020204" pitchFamily="34" charset="0"/>
                <a:sym typeface="Wingdings" panose="05000000000000000000" pitchFamily="2" charset="2"/>
              </a:rPr>
              <a:t>Aquafin NV staat in voor uitvoering – de 	eigenaar zal de restfactuur van de gemeente ontvangen 	en 	dienen te betalen. </a:t>
            </a:r>
          </a:p>
          <a:p>
            <a:pPr marL="0" indent="0">
              <a:buNone/>
            </a:pPr>
            <a:endParaRPr lang="nl-BE" sz="2000" dirty="0">
              <a:latin typeface="Arial" panose="020B0604020202020204" pitchFamily="34" charset="0"/>
              <a:cs typeface="Arial" panose="020B0604020202020204" pitchFamily="34" charset="0"/>
            </a:endParaRPr>
          </a:p>
          <a:p>
            <a:pPr lvl="3">
              <a:buFont typeface="Arial" panose="020B0604020202020204" pitchFamily="34" charset="0"/>
              <a:buNone/>
            </a:pPr>
            <a:endParaRPr lang="nl-BE" dirty="0"/>
          </a:p>
        </p:txBody>
      </p:sp>
    </p:spTree>
    <p:extLst>
      <p:ext uri="{BB962C8B-B14F-4D97-AF65-F5344CB8AC3E}">
        <p14:creationId xmlns:p14="http://schemas.microsoft.com/office/powerpoint/2010/main" val="3685604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Wat staat er nog te wachten vooraleer de werken starten?</a:t>
            </a:r>
            <a:br>
              <a:rPr lang="nl-BE" dirty="0"/>
            </a:br>
            <a:endParaRPr lang="nl-BE" dirty="0"/>
          </a:p>
        </p:txBody>
      </p:sp>
      <p:sp>
        <p:nvSpPr>
          <p:cNvPr id="4" name="Tijdelijke aanduiding voor inhoud 3"/>
          <p:cNvSpPr>
            <a:spLocks noGrp="1"/>
          </p:cNvSpPr>
          <p:nvPr>
            <p:ph idx="1"/>
          </p:nvPr>
        </p:nvSpPr>
        <p:spPr>
          <a:xfrm>
            <a:off x="276226" y="1700809"/>
            <a:ext cx="8544246" cy="4568230"/>
          </a:xfrm>
        </p:spPr>
        <p:txBody>
          <a:bodyPr/>
          <a:lstStyle/>
          <a:p>
            <a:r>
              <a:rPr lang="nl-BE" dirty="0"/>
              <a:t>Innamedossier</a:t>
            </a:r>
          </a:p>
          <a:p>
            <a:pPr lvl="1"/>
            <a:r>
              <a:rPr lang="nl-BE" dirty="0"/>
              <a:t>Vastleggen van grenzen door landmeter</a:t>
            </a:r>
          </a:p>
          <a:p>
            <a:r>
              <a:rPr lang="nl-BE" dirty="0"/>
              <a:t>Omgevingsvergunningsdossier</a:t>
            </a:r>
          </a:p>
          <a:p>
            <a:pPr lvl="1"/>
            <a:r>
              <a:rPr lang="nl-BE" dirty="0"/>
              <a:t>Contact met verschillende instanties</a:t>
            </a:r>
          </a:p>
          <a:p>
            <a:r>
              <a:rPr lang="nl-BE" dirty="0"/>
              <a:t>Extra onderzoeken</a:t>
            </a:r>
          </a:p>
          <a:p>
            <a:pPr lvl="1"/>
            <a:r>
              <a:rPr lang="nl-BE" dirty="0"/>
              <a:t>Peilingen naar nutsleidingen</a:t>
            </a:r>
          </a:p>
          <a:p>
            <a:pPr lvl="1"/>
            <a:r>
              <a:rPr lang="nl-BE" dirty="0" err="1"/>
              <a:t>Milieuhygiënisch</a:t>
            </a:r>
            <a:r>
              <a:rPr lang="nl-BE" dirty="0"/>
              <a:t> onderzoek</a:t>
            </a:r>
          </a:p>
          <a:p>
            <a:pPr lvl="1"/>
            <a:r>
              <a:rPr lang="nl-BE" dirty="0"/>
              <a:t>Archeologie</a:t>
            </a:r>
          </a:p>
          <a:p>
            <a:r>
              <a:rPr lang="nl-BE" dirty="0"/>
              <a:t>Start der </a:t>
            </a:r>
            <a:r>
              <a:rPr lang="nl-BE" dirty="0" smtClean="0"/>
              <a:t>werken</a:t>
            </a:r>
            <a:endParaRPr lang="nl-BE" dirty="0"/>
          </a:p>
          <a:p>
            <a:endParaRPr lang="nl-BE" dirty="0"/>
          </a:p>
          <a:p>
            <a:endParaRPr lang="nl-BE" dirty="0"/>
          </a:p>
          <a:p>
            <a:pPr marL="0" indent="0">
              <a:buNone/>
            </a:pPr>
            <a:endParaRPr lang="nl-BE" dirty="0"/>
          </a:p>
          <a:p>
            <a:pPr marL="0" indent="0">
              <a:buNone/>
            </a:pPr>
            <a:endParaRPr lang="nl-BE" dirty="0"/>
          </a:p>
        </p:txBody>
      </p:sp>
    </p:spTree>
    <p:extLst>
      <p:ext uri="{BB962C8B-B14F-4D97-AF65-F5344CB8AC3E}">
        <p14:creationId xmlns:p14="http://schemas.microsoft.com/office/powerpoint/2010/main" val="2093875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dirty="0" smtClean="0"/>
              <a:t>Communicatie – Hoe verder</a:t>
            </a:r>
            <a:endParaRPr lang="nl-BE" dirty="0"/>
          </a:p>
        </p:txBody>
      </p:sp>
      <p:sp>
        <p:nvSpPr>
          <p:cNvPr id="2" name="Tijdelijke aanduiding voor inhoud 1"/>
          <p:cNvSpPr>
            <a:spLocks noGrp="1"/>
          </p:cNvSpPr>
          <p:nvPr>
            <p:ph idx="1"/>
          </p:nvPr>
        </p:nvSpPr>
        <p:spPr/>
        <p:txBody>
          <a:bodyPr/>
          <a:lstStyle/>
          <a:p>
            <a:r>
              <a:rPr lang="nl-BE" dirty="0" smtClean="0"/>
              <a:t>Invulformulier om uw inbreng maximaal mee te nemen</a:t>
            </a:r>
          </a:p>
          <a:p>
            <a:r>
              <a:rPr lang="nl-BE" dirty="0" smtClean="0"/>
              <a:t>Contactgegevens op invulformulier</a:t>
            </a:r>
          </a:p>
          <a:p>
            <a:r>
              <a:rPr lang="nl-BE" dirty="0" smtClean="0"/>
              <a:t>Infoavond 1 voor vergunningsaanvraag</a:t>
            </a:r>
          </a:p>
          <a:p>
            <a:r>
              <a:rPr lang="nl-BE" dirty="0" smtClean="0"/>
              <a:t>Infoavond 2 voor start der werken</a:t>
            </a:r>
            <a:endParaRPr lang="nl-BE" dirty="0"/>
          </a:p>
        </p:txBody>
      </p:sp>
    </p:spTree>
    <p:extLst>
      <p:ext uri="{BB962C8B-B14F-4D97-AF65-F5344CB8AC3E}">
        <p14:creationId xmlns:p14="http://schemas.microsoft.com/office/powerpoint/2010/main" val="40795072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Waarom deze werken?</a:t>
            </a:r>
            <a:endParaRPr lang="nl-BE" dirty="0"/>
          </a:p>
        </p:txBody>
      </p:sp>
      <p:sp>
        <p:nvSpPr>
          <p:cNvPr id="5" name="Punthaak 4">
            <a:hlinkClick r:id="rId3" action="ppaction://hlinksldjump"/>
          </p:cNvPr>
          <p:cNvSpPr/>
          <p:nvPr/>
        </p:nvSpPr>
        <p:spPr>
          <a:xfrm flipH="1">
            <a:off x="8072462" y="6011401"/>
            <a:ext cx="285752" cy="214314"/>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pic>
        <p:nvPicPr>
          <p:cNvPr id="6" name="Tijdelijke aanduiding voor inhoud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06050" y="1398322"/>
            <a:ext cx="6436523" cy="4827393"/>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6226" y="404664"/>
            <a:ext cx="7534275" cy="1143000"/>
          </a:xfrm>
        </p:spPr>
        <p:txBody>
          <a:bodyPr/>
          <a:lstStyle/>
          <a:p>
            <a:r>
              <a:rPr lang="nl-BE" dirty="0" smtClean="0"/>
              <a:t>Contact</a:t>
            </a:r>
            <a:endParaRPr lang="nl-BE" dirty="0"/>
          </a:p>
        </p:txBody>
      </p:sp>
      <p:graphicFrame>
        <p:nvGraphicFramePr>
          <p:cNvPr id="6" name="Tabel 5"/>
          <p:cNvGraphicFramePr>
            <a:graphicFrameLocks noGrp="1"/>
          </p:cNvGraphicFramePr>
          <p:nvPr>
            <p:extLst>
              <p:ext uri="{D42A27DB-BD31-4B8C-83A1-F6EECF244321}">
                <p14:modId xmlns:p14="http://schemas.microsoft.com/office/powerpoint/2010/main" val="1010666888"/>
              </p:ext>
            </p:extLst>
          </p:nvPr>
        </p:nvGraphicFramePr>
        <p:xfrm>
          <a:off x="539552" y="1196752"/>
          <a:ext cx="7992888" cy="2529840"/>
        </p:xfrm>
        <a:graphic>
          <a:graphicData uri="http://schemas.openxmlformats.org/drawingml/2006/table">
            <a:tbl>
              <a:tblPr firstRow="1" bandRow="1">
                <a:tableStyleId>{5C22544A-7EE6-4342-B048-85BDC9FD1C3A}</a:tableStyleId>
              </a:tblPr>
              <a:tblGrid>
                <a:gridCol w="3833324"/>
                <a:gridCol w="4159564"/>
              </a:tblGrid>
              <a:tr h="1236939">
                <a:tc>
                  <a:txBody>
                    <a:bodyPr/>
                    <a:lstStyle/>
                    <a:p>
                      <a:pPr hangingPunct="0"/>
                      <a:r>
                        <a:rPr lang="nl-NL" sz="1400" b="1" kern="1200" dirty="0" smtClean="0">
                          <a:solidFill>
                            <a:schemeClr val="tx1"/>
                          </a:solidFill>
                          <a:effectLst/>
                          <a:latin typeface="+mn-lt"/>
                          <a:ea typeface="+mn-ea"/>
                          <a:cs typeface="+mn-cs"/>
                        </a:rPr>
                        <a:t>Steven De Baerdemaecker </a:t>
                      </a:r>
                    </a:p>
                    <a:p>
                      <a:pPr hangingPunct="0"/>
                      <a:r>
                        <a:rPr lang="nl-NL" sz="1400" b="0" kern="1200" dirty="0" smtClean="0">
                          <a:solidFill>
                            <a:schemeClr val="tx1"/>
                          </a:solidFill>
                          <a:effectLst/>
                          <a:latin typeface="+mn-lt"/>
                          <a:ea typeface="+mn-ea"/>
                          <a:cs typeface="+mn-cs"/>
                        </a:rPr>
                        <a:t>Projectmanager </a:t>
                      </a:r>
                      <a:endParaRPr lang="nl-BE" sz="1400" b="0" kern="1200" baseline="0" dirty="0" smtClean="0">
                        <a:solidFill>
                          <a:schemeClr val="tx1"/>
                        </a:solidFill>
                        <a:effectLst/>
                        <a:latin typeface="+mn-lt"/>
                        <a:ea typeface="+mn-ea"/>
                        <a:cs typeface="+mn-cs"/>
                      </a:endParaRPr>
                    </a:p>
                    <a:p>
                      <a:pPr hangingPunct="0"/>
                      <a:r>
                        <a:rPr lang="nl-NL" sz="1400" b="0" kern="1200" dirty="0" smtClean="0">
                          <a:solidFill>
                            <a:schemeClr val="tx1"/>
                          </a:solidFill>
                          <a:effectLst/>
                          <a:latin typeface="+mn-lt"/>
                          <a:ea typeface="+mn-ea"/>
                          <a:cs typeface="+mn-cs"/>
                        </a:rPr>
                        <a:t>Aquafin NV </a:t>
                      </a:r>
                    </a:p>
                    <a:p>
                      <a:pPr hangingPunct="0"/>
                      <a:r>
                        <a:rPr lang="nl-NL" sz="1400" b="0" kern="1200" dirty="0" smtClean="0">
                          <a:solidFill>
                            <a:schemeClr val="tx1"/>
                          </a:solidFill>
                          <a:effectLst/>
                          <a:latin typeface="+mn-lt"/>
                          <a:ea typeface="+mn-ea"/>
                          <a:cs typeface="+mn-cs"/>
                        </a:rPr>
                        <a:t>+ 32 (0)477 83 00 88 </a:t>
                      </a:r>
                      <a:endParaRPr lang="nl-BE" sz="1400" b="0" kern="1200" dirty="0" smtClean="0">
                        <a:solidFill>
                          <a:schemeClr val="tx1"/>
                        </a:solidFill>
                        <a:effectLst/>
                        <a:latin typeface="+mn-lt"/>
                        <a:ea typeface="+mn-ea"/>
                        <a:cs typeface="+mn-cs"/>
                      </a:endParaRPr>
                    </a:p>
                    <a:p>
                      <a:pPr hangingPunct="0"/>
                      <a:r>
                        <a:rPr lang="nl-NL" sz="1400" b="0" kern="1200" dirty="0" smtClean="0">
                          <a:solidFill>
                            <a:schemeClr val="tx1"/>
                          </a:solidFill>
                          <a:effectLst/>
                          <a:latin typeface="+mn-lt"/>
                          <a:ea typeface="+mn-ea"/>
                          <a:cs typeface="+mn-cs"/>
                        </a:rPr>
                        <a:t>steven.debaerdemaecker@aquafin.be</a:t>
                      </a:r>
                      <a:endParaRPr lang="nl-BE" sz="1400" b="0" kern="1200" dirty="0" smtClean="0">
                        <a:solidFill>
                          <a:schemeClr val="tx1"/>
                        </a:solidFill>
                        <a:effectLst/>
                        <a:latin typeface="+mn-lt"/>
                        <a:ea typeface="+mn-ea"/>
                        <a:cs typeface="+mn-cs"/>
                      </a:endParaRPr>
                    </a:p>
                    <a:p>
                      <a:endParaRPr lang="nl-BE" sz="1400" dirty="0">
                        <a:solidFill>
                          <a:schemeClr val="tx1"/>
                        </a:solidFill>
                      </a:endParaRPr>
                    </a:p>
                  </a:txBody>
                  <a:tcPr>
                    <a:solidFill>
                      <a:schemeClr val="bg1"/>
                    </a:solidFill>
                  </a:tcPr>
                </a:tc>
                <a:tc>
                  <a:txBody>
                    <a:bodyPr/>
                    <a:lstStyle/>
                    <a:p>
                      <a:pPr hangingPunct="0"/>
                      <a:r>
                        <a:rPr lang="nl-NL" sz="1400" b="1" kern="1200" dirty="0" smtClean="0">
                          <a:solidFill>
                            <a:schemeClr val="tx1"/>
                          </a:solidFill>
                          <a:effectLst/>
                          <a:latin typeface="+mn-lt"/>
                          <a:ea typeface="+mn-ea"/>
                          <a:cs typeface="+mn-cs"/>
                        </a:rPr>
                        <a:t>Marc Vanderlinden</a:t>
                      </a:r>
                      <a:endParaRPr lang="nl-BE" sz="1400" b="1" kern="1200" dirty="0" smtClean="0">
                        <a:solidFill>
                          <a:schemeClr val="tx1"/>
                        </a:solidFill>
                        <a:effectLst/>
                        <a:latin typeface="+mn-lt"/>
                        <a:ea typeface="+mn-ea"/>
                        <a:cs typeface="+mn-cs"/>
                      </a:endParaRPr>
                    </a:p>
                    <a:p>
                      <a:pPr hangingPunct="0"/>
                      <a:r>
                        <a:rPr lang="nl-NL" sz="1400" b="0" kern="1200" dirty="0" smtClean="0">
                          <a:solidFill>
                            <a:schemeClr val="tx1"/>
                          </a:solidFill>
                          <a:effectLst/>
                          <a:latin typeface="+mn-lt"/>
                          <a:ea typeface="+mn-ea"/>
                          <a:cs typeface="+mn-cs"/>
                        </a:rPr>
                        <a:t>Schepen van </a:t>
                      </a:r>
                      <a:r>
                        <a:rPr lang="nl-BE" sz="1400" b="0" kern="1200" dirty="0" smtClean="0">
                          <a:solidFill>
                            <a:schemeClr val="tx1"/>
                          </a:solidFill>
                          <a:effectLst/>
                          <a:latin typeface="+mn-lt"/>
                          <a:ea typeface="+mn-ea"/>
                          <a:cs typeface="+mn-cs"/>
                        </a:rPr>
                        <a:t>Openbare Werken, Patrimonium, Wonen en Begraafplaatsen</a:t>
                      </a:r>
                    </a:p>
                    <a:p>
                      <a:pPr hangingPunct="0"/>
                      <a:r>
                        <a:rPr lang="nl-NL" sz="1400" b="0" kern="1200" dirty="0" smtClean="0">
                          <a:solidFill>
                            <a:schemeClr val="tx1"/>
                          </a:solidFill>
                          <a:effectLst/>
                          <a:latin typeface="+mn-lt"/>
                          <a:ea typeface="+mn-ea"/>
                          <a:cs typeface="+mn-cs"/>
                        </a:rPr>
                        <a:t>Gemeente Hoeilaart</a:t>
                      </a:r>
                      <a:endParaRPr lang="nl-BE" sz="1400" b="0" kern="1200" dirty="0" smtClean="0">
                        <a:solidFill>
                          <a:schemeClr val="tx1"/>
                        </a:solidFill>
                        <a:effectLst/>
                        <a:latin typeface="+mn-lt"/>
                        <a:ea typeface="+mn-ea"/>
                        <a:cs typeface="+mn-cs"/>
                      </a:endParaRPr>
                    </a:p>
                    <a:p>
                      <a:pPr hangingPunct="0"/>
                      <a:r>
                        <a:rPr lang="nl-NL" sz="1400" b="0" kern="1200" dirty="0" smtClean="0">
                          <a:solidFill>
                            <a:schemeClr val="tx1"/>
                          </a:solidFill>
                          <a:effectLst/>
                          <a:latin typeface="+mn-lt"/>
                          <a:ea typeface="+mn-ea"/>
                          <a:cs typeface="+mn-cs"/>
                        </a:rPr>
                        <a:t>+</a:t>
                      </a:r>
                      <a:r>
                        <a:rPr lang="nl-NL" sz="1400" b="0" kern="1200" dirty="0" smtClean="0">
                          <a:solidFill>
                            <a:schemeClr val="tx1"/>
                          </a:solidFill>
                          <a:effectLst/>
                          <a:latin typeface="+mn-lt"/>
                          <a:ea typeface="+mn-ea"/>
                          <a:cs typeface="+mn-cs"/>
                        </a:rPr>
                        <a:t>32 499 51 41 09 </a:t>
                      </a:r>
                    </a:p>
                    <a:p>
                      <a:pPr hangingPunct="0"/>
                      <a:r>
                        <a:rPr lang="nl-NL" sz="1400" b="0" kern="1200" dirty="0" smtClean="0">
                          <a:solidFill>
                            <a:schemeClr val="tx1"/>
                          </a:solidFill>
                          <a:effectLst/>
                          <a:latin typeface="+mn-lt"/>
                          <a:ea typeface="+mn-ea"/>
                          <a:cs typeface="+mn-cs"/>
                        </a:rPr>
                        <a:t>marc.vanderlinden@hoeilaart.be</a:t>
                      </a:r>
                      <a:endParaRPr lang="nl-BE" sz="1400" b="0" kern="1200" dirty="0" smtClean="0">
                        <a:solidFill>
                          <a:schemeClr val="tx1"/>
                        </a:solidFill>
                        <a:effectLst/>
                        <a:latin typeface="+mn-lt"/>
                        <a:ea typeface="+mn-ea"/>
                        <a:cs typeface="+mn-cs"/>
                      </a:endParaRPr>
                    </a:p>
                  </a:txBody>
                  <a:tcPr>
                    <a:solidFill>
                      <a:schemeClr val="bg1"/>
                    </a:solidFill>
                  </a:tcPr>
                </a:tc>
              </a:tr>
              <a:tr h="968039">
                <a:tc>
                  <a:txBody>
                    <a:bodyPr/>
                    <a:lstStyle/>
                    <a:p>
                      <a:r>
                        <a:rPr lang="nl-BE" sz="1400" b="1" dirty="0" smtClean="0">
                          <a:solidFill>
                            <a:schemeClr val="tx1"/>
                          </a:solidFill>
                        </a:rPr>
                        <a:t>Kris Lahaye</a:t>
                      </a:r>
                      <a:r>
                        <a:rPr lang="nl-BE" sz="1400" b="1" baseline="0" dirty="0" smtClean="0">
                          <a:solidFill>
                            <a:schemeClr val="tx1"/>
                          </a:solidFill>
                        </a:rPr>
                        <a:t> </a:t>
                      </a:r>
                    </a:p>
                    <a:p>
                      <a:r>
                        <a:rPr lang="nl-BE" sz="1400" b="0" kern="1200" dirty="0" smtClean="0">
                          <a:solidFill>
                            <a:schemeClr val="tx1"/>
                          </a:solidFill>
                          <a:effectLst/>
                          <a:latin typeface="+mn-lt"/>
                          <a:ea typeface="+mn-ea"/>
                          <a:cs typeface="+mn-cs"/>
                        </a:rPr>
                        <a:t>Hoofd Technische Dienst</a:t>
                      </a:r>
                      <a:br>
                        <a:rPr lang="nl-BE" sz="1400" b="0" kern="1200" dirty="0" smtClean="0">
                          <a:solidFill>
                            <a:schemeClr val="tx1"/>
                          </a:solidFill>
                          <a:effectLst/>
                          <a:latin typeface="+mn-lt"/>
                          <a:ea typeface="+mn-ea"/>
                          <a:cs typeface="+mn-cs"/>
                        </a:rPr>
                      </a:br>
                      <a:r>
                        <a:rPr lang="nl-BE" sz="1400" b="0" kern="1200" dirty="0" smtClean="0">
                          <a:solidFill>
                            <a:schemeClr val="tx1"/>
                          </a:solidFill>
                          <a:effectLst/>
                          <a:latin typeface="+mn-lt"/>
                          <a:ea typeface="+mn-ea"/>
                          <a:cs typeface="+mn-cs"/>
                        </a:rPr>
                        <a:t>Gemeente Hoeilaart</a:t>
                      </a:r>
                      <a:br>
                        <a:rPr lang="nl-BE" sz="1400" b="0" kern="1200" dirty="0" smtClean="0">
                          <a:solidFill>
                            <a:schemeClr val="tx1"/>
                          </a:solidFill>
                          <a:effectLst/>
                          <a:latin typeface="+mn-lt"/>
                          <a:ea typeface="+mn-ea"/>
                          <a:cs typeface="+mn-cs"/>
                        </a:rPr>
                      </a:br>
                      <a:r>
                        <a:rPr lang="nl-BE" sz="1400" b="0" kern="1200" dirty="0" smtClean="0">
                          <a:solidFill>
                            <a:schemeClr val="tx1"/>
                          </a:solidFill>
                          <a:effectLst/>
                          <a:latin typeface="+mn-lt"/>
                          <a:ea typeface="+mn-ea"/>
                          <a:cs typeface="+mn-cs"/>
                        </a:rPr>
                        <a:t>0497 </a:t>
                      </a:r>
                      <a:r>
                        <a:rPr lang="nl-BE" sz="1400" b="0" kern="1200" dirty="0" smtClean="0">
                          <a:solidFill>
                            <a:schemeClr val="tx1"/>
                          </a:solidFill>
                          <a:effectLst/>
                          <a:latin typeface="+mn-lt"/>
                          <a:ea typeface="+mn-ea"/>
                          <a:cs typeface="+mn-cs"/>
                        </a:rPr>
                        <a:t>47 71 </a:t>
                      </a:r>
                      <a:r>
                        <a:rPr lang="nl-BE" sz="1400" b="0" kern="1200" dirty="0" smtClean="0">
                          <a:solidFill>
                            <a:schemeClr val="tx1"/>
                          </a:solidFill>
                          <a:effectLst/>
                          <a:latin typeface="+mn-lt"/>
                          <a:ea typeface="+mn-ea"/>
                          <a:cs typeface="+mn-cs"/>
                        </a:rPr>
                        <a:t>81</a:t>
                      </a:r>
                    </a:p>
                    <a:p>
                      <a:r>
                        <a:rPr lang="nl-BE" sz="1400" b="0" kern="1200" dirty="0" smtClean="0">
                          <a:solidFill>
                            <a:schemeClr val="tx1"/>
                          </a:solidFill>
                          <a:effectLst/>
                          <a:latin typeface="+mn-lt"/>
                          <a:ea typeface="+mn-ea"/>
                          <a:cs typeface="+mn-cs"/>
                        </a:rPr>
                        <a:t>kris.lahaye@hoeilaart.be</a:t>
                      </a:r>
                      <a:endParaRPr lang="nl-BE" sz="1400" dirty="0" smtClean="0">
                        <a:solidFill>
                          <a:schemeClr val="tx1"/>
                        </a:solidFill>
                      </a:endParaRPr>
                    </a:p>
                  </a:txBody>
                  <a:tcPr>
                    <a:solidFill>
                      <a:schemeClr val="bg1"/>
                    </a:solidFill>
                  </a:tcPr>
                </a:tc>
                <a:tc>
                  <a:txBody>
                    <a:bodyPr/>
                    <a:lstStyle/>
                    <a:p>
                      <a:r>
                        <a:rPr lang="nl-BE" sz="1400" b="1" dirty="0" smtClean="0">
                          <a:solidFill>
                            <a:schemeClr val="tx1"/>
                          </a:solidFill>
                        </a:rPr>
                        <a:t>Technische</a:t>
                      </a:r>
                      <a:r>
                        <a:rPr lang="nl-BE" sz="1400" b="1" baseline="0" dirty="0" smtClean="0">
                          <a:solidFill>
                            <a:schemeClr val="tx1"/>
                          </a:solidFill>
                        </a:rPr>
                        <a:t> Dienst Gemeente Hoeilaart</a:t>
                      </a:r>
                    </a:p>
                    <a:p>
                      <a:r>
                        <a:rPr lang="nl-BE" sz="1400" dirty="0" smtClean="0"/>
                        <a:t>02 658 28 70</a:t>
                      </a:r>
                    </a:p>
                    <a:p>
                      <a:r>
                        <a:rPr lang="nl-BE" sz="1400" dirty="0" smtClean="0"/>
                        <a:t>technischedienst@hoeilaart.be</a:t>
                      </a:r>
                    </a:p>
                    <a:p>
                      <a:endParaRPr lang="nl-BE" sz="1400" b="0" dirty="0">
                        <a:solidFill>
                          <a:schemeClr val="tx1"/>
                        </a:solidFill>
                      </a:endParaRPr>
                    </a:p>
                  </a:txBody>
                  <a:tcPr>
                    <a:solidFill>
                      <a:schemeClr val="bg1"/>
                    </a:solidFill>
                  </a:tcPr>
                </a:tc>
              </a:tr>
            </a:tbl>
          </a:graphicData>
        </a:graphic>
      </p:graphicFrame>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5733921"/>
            <a:ext cx="1410458" cy="868313"/>
          </a:xfrm>
          <a:prstGeom prst="rect">
            <a:avLst/>
          </a:prstGeom>
        </p:spPr>
      </p:pic>
      <p:sp>
        <p:nvSpPr>
          <p:cNvPr id="5" name="Rechthoek 4"/>
          <p:cNvSpPr/>
          <p:nvPr/>
        </p:nvSpPr>
        <p:spPr>
          <a:xfrm>
            <a:off x="7668344" y="116632"/>
            <a:ext cx="1368152" cy="1296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184" y="5661248"/>
            <a:ext cx="1296144" cy="940986"/>
          </a:xfrm>
          <a:prstGeom prst="rect">
            <a:avLst/>
          </a:prstGeom>
        </p:spPr>
      </p:pic>
      <p:pic>
        <p:nvPicPr>
          <p:cNvPr id="10" name="Picture 2" descr="Image result for d+a consul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5684807"/>
            <a:ext cx="1093588" cy="1093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6181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r>
              <a:rPr lang="nl-BE" dirty="0"/>
              <a:t>Waterzuivering in Vlaanderen</a:t>
            </a:r>
            <a:endParaRPr lang="nl-NL" dirty="0"/>
          </a:p>
        </p:txBody>
      </p:sp>
      <p:sp>
        <p:nvSpPr>
          <p:cNvPr id="186371" name="Rectangle 3"/>
          <p:cNvSpPr>
            <a:spLocks noGrp="1" noChangeArrowheads="1"/>
          </p:cNvSpPr>
          <p:nvPr>
            <p:ph type="body" idx="1"/>
          </p:nvPr>
        </p:nvSpPr>
        <p:spPr>
          <a:xfrm>
            <a:off x="503238" y="1462088"/>
            <a:ext cx="8375650" cy="4870450"/>
          </a:xfrm>
        </p:spPr>
        <p:txBody>
          <a:bodyPr/>
          <a:lstStyle/>
          <a:p>
            <a:r>
              <a:rPr lang="nl-BE" dirty="0" smtClean="0"/>
              <a:t>Aquafin NV</a:t>
            </a:r>
          </a:p>
          <a:p>
            <a:pPr lvl="1"/>
            <a:r>
              <a:rPr lang="nl-NL" dirty="0" smtClean="0">
                <a:solidFill>
                  <a:schemeClr val="tx1"/>
                </a:solidFill>
                <a:latin typeface="Arial" charset="0"/>
              </a:rPr>
              <a:t>Overeenkomst met Vlaamse Gewest</a:t>
            </a:r>
          </a:p>
          <a:p>
            <a:pPr lvl="1"/>
            <a:r>
              <a:rPr lang="nl-NL" dirty="0" smtClean="0">
                <a:solidFill>
                  <a:schemeClr val="tx1"/>
                </a:solidFill>
                <a:latin typeface="Arial" charset="0"/>
              </a:rPr>
              <a:t>Transporteren van gemeentelijk rioolwater</a:t>
            </a:r>
          </a:p>
          <a:p>
            <a:pPr lvl="1"/>
            <a:r>
              <a:rPr lang="nl-NL" dirty="0" smtClean="0">
                <a:solidFill>
                  <a:schemeClr val="tx1"/>
                </a:solidFill>
                <a:latin typeface="Arial" charset="0"/>
              </a:rPr>
              <a:t>Bouwen en renoveren van zuiveringsinstallaties</a:t>
            </a:r>
          </a:p>
          <a:p>
            <a:pPr lvl="1"/>
            <a:r>
              <a:rPr lang="nl-NL" dirty="0" smtClean="0">
                <a:solidFill>
                  <a:schemeClr val="tx1"/>
                </a:solidFill>
                <a:latin typeface="Arial" charset="0"/>
              </a:rPr>
              <a:t>Financiering van de investeringen</a:t>
            </a:r>
          </a:p>
          <a:p>
            <a:pPr lvl="1"/>
            <a:r>
              <a:rPr lang="nl-NL" dirty="0" smtClean="0">
                <a:solidFill>
                  <a:schemeClr val="tx1"/>
                </a:solidFill>
                <a:latin typeface="Arial" charset="0"/>
              </a:rPr>
              <a:t>Exploiteren van de afvalwaterzuiveringsinfrastructuur</a:t>
            </a:r>
          </a:p>
          <a:p>
            <a:pPr lvl="1"/>
            <a:r>
              <a:rPr lang="nl-NL" dirty="0" smtClean="0">
                <a:solidFill>
                  <a:schemeClr val="tx1"/>
                </a:solidFill>
                <a:latin typeface="Arial" charset="0"/>
              </a:rPr>
              <a:t>Zorgen voor goede afstemming met gemeentelijke investeringen</a:t>
            </a:r>
            <a:endParaRPr lang="nl-NL" dirty="0">
              <a:solidFill>
                <a:schemeClr val="tx1"/>
              </a:solidFill>
              <a:latin typeface="Arial" charset="0"/>
            </a:endParaRPr>
          </a:p>
        </p:txBody>
      </p:sp>
    </p:spTree>
    <p:extLst>
      <p:ext uri="{BB962C8B-B14F-4D97-AF65-F5344CB8AC3E}">
        <p14:creationId xmlns:p14="http://schemas.microsoft.com/office/powerpoint/2010/main" val="12885617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dirty="0" smtClean="0"/>
              <a:t>Hoe ver staan we al?</a:t>
            </a:r>
            <a:endParaRPr lang="nl-BE" dirty="0"/>
          </a:p>
        </p:txBody>
      </p:sp>
      <p:graphicFrame>
        <p:nvGraphicFramePr>
          <p:cNvPr id="5" name="Grafiek 4"/>
          <p:cNvGraphicFramePr>
            <a:graphicFrameLocks/>
          </p:cNvGraphicFramePr>
          <p:nvPr>
            <p:extLst>
              <p:ext uri="{D42A27DB-BD31-4B8C-83A1-F6EECF244321}">
                <p14:modId xmlns:p14="http://schemas.microsoft.com/office/powerpoint/2010/main" val="2662956769"/>
              </p:ext>
            </p:extLst>
          </p:nvPr>
        </p:nvGraphicFramePr>
        <p:xfrm>
          <a:off x="467544" y="1027113"/>
          <a:ext cx="11809312" cy="576064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Doel van dit project</a:t>
            </a:r>
            <a:r>
              <a:rPr lang="nl-BE" dirty="0"/>
              <a:t/>
            </a:r>
            <a:br>
              <a:rPr lang="nl-BE" dirty="0"/>
            </a:br>
            <a:endParaRPr lang="nl-BE" dirty="0"/>
          </a:p>
        </p:txBody>
      </p:sp>
      <p:sp>
        <p:nvSpPr>
          <p:cNvPr id="3" name="Tijdelijke aanduiding voor inhoud 2"/>
          <p:cNvSpPr>
            <a:spLocks noGrp="1"/>
          </p:cNvSpPr>
          <p:nvPr>
            <p:ph idx="1"/>
          </p:nvPr>
        </p:nvSpPr>
        <p:spPr/>
        <p:txBody>
          <a:bodyPr/>
          <a:lstStyle/>
          <a:p>
            <a:r>
              <a:rPr lang="nl-BE" dirty="0"/>
              <a:t>Afkoppelen van regenwater en afvalwater</a:t>
            </a:r>
          </a:p>
          <a:p>
            <a:pPr lvl="1"/>
            <a:r>
              <a:rPr lang="nl-BE" dirty="0"/>
              <a:t>Zowel regenwater als afvalwater krijgt een eigen leiding/buis in de straat</a:t>
            </a:r>
          </a:p>
          <a:p>
            <a:pPr lvl="1"/>
            <a:r>
              <a:rPr lang="nl-BE" dirty="0"/>
              <a:t>Woningen sluiten hun (regen- of afval-)water aan op de juiste buis</a:t>
            </a:r>
          </a:p>
          <a:p>
            <a:r>
              <a:rPr lang="nl-BE" dirty="0"/>
              <a:t>Het afvalwater gaat naar de collector van Aquafin en vervolgens naar de waterzuivering: hoe vuiler het water, hoe beter dat de zuivering werkt</a:t>
            </a:r>
          </a:p>
          <a:p>
            <a:r>
              <a:rPr lang="nl-BE" dirty="0"/>
              <a:t>Het regenwater sluit aan op de waterloop (</a:t>
            </a:r>
            <a:r>
              <a:rPr lang="nl-BE" dirty="0" err="1"/>
              <a:t>Ijse</a:t>
            </a:r>
            <a:r>
              <a:rPr lang="nl-BE" dirty="0"/>
              <a:t>)</a:t>
            </a:r>
          </a:p>
          <a:p>
            <a:r>
              <a:rPr lang="nl-BE" dirty="0"/>
              <a:t>Bij hevige regenval minder afvalwater naar de </a:t>
            </a:r>
            <a:r>
              <a:rPr lang="nl-BE" dirty="0" err="1"/>
              <a:t>Ijse</a:t>
            </a:r>
            <a:endParaRPr lang="nl-BE" dirty="0"/>
          </a:p>
          <a:p>
            <a:endParaRPr lang="nl-BE" dirty="0"/>
          </a:p>
        </p:txBody>
      </p:sp>
    </p:spTree>
    <p:extLst>
      <p:ext uri="{BB962C8B-B14F-4D97-AF65-F5344CB8AC3E}">
        <p14:creationId xmlns:p14="http://schemas.microsoft.com/office/powerpoint/2010/main" val="1249938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Projectlocatie</a:t>
            </a:r>
            <a:r>
              <a:rPr lang="nl-BE" dirty="0"/>
              <a:t/>
            </a:r>
            <a:br>
              <a:rPr lang="nl-BE" dirty="0"/>
            </a:br>
            <a:endParaRPr lang="nl-BE" dirty="0"/>
          </a:p>
        </p:txBody>
      </p:sp>
      <p:sp>
        <p:nvSpPr>
          <p:cNvPr id="3" name="Tijdelijke aanduiding voor inhoud 2"/>
          <p:cNvSpPr>
            <a:spLocks noGrp="1"/>
          </p:cNvSpPr>
          <p:nvPr>
            <p:ph idx="1"/>
          </p:nvPr>
        </p:nvSpPr>
        <p:spPr/>
        <p:txBody>
          <a:bodyPr/>
          <a:lstStyle/>
          <a:p>
            <a:endParaRPr lang="nl-BE"/>
          </a:p>
        </p:txBody>
      </p:sp>
      <p:pic>
        <p:nvPicPr>
          <p:cNvPr id="4" name="Afbeelding 3"/>
          <p:cNvPicPr>
            <a:picLocks noChangeAspect="1"/>
          </p:cNvPicPr>
          <p:nvPr/>
        </p:nvPicPr>
        <p:blipFill>
          <a:blip r:embed="rId2"/>
          <a:stretch>
            <a:fillRect/>
          </a:stretch>
        </p:blipFill>
        <p:spPr>
          <a:xfrm>
            <a:off x="1685925" y="1124744"/>
            <a:ext cx="4982739" cy="5476080"/>
          </a:xfrm>
          <a:prstGeom prst="rect">
            <a:avLst/>
          </a:prstGeom>
        </p:spPr>
      </p:pic>
    </p:spTree>
    <p:extLst>
      <p:ext uri="{BB962C8B-B14F-4D97-AF65-F5344CB8AC3E}">
        <p14:creationId xmlns:p14="http://schemas.microsoft.com/office/powerpoint/2010/main" val="2371638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57175" y="155961"/>
            <a:ext cx="7534275"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nl-BE" dirty="0" smtClean="0">
              <a:solidFill>
                <a:srgbClr val="00B0F0"/>
              </a:solidFill>
            </a:endParaRPr>
          </a:p>
          <a:p>
            <a:pPr algn="l"/>
            <a:r>
              <a:rPr lang="nl-BE" dirty="0" smtClean="0">
                <a:solidFill>
                  <a:srgbClr val="00B0F0"/>
                </a:solidFill>
              </a:rPr>
              <a:t>Waarom deze extra vergadering?</a:t>
            </a:r>
            <a:endParaRPr lang="nl-BE" dirty="0">
              <a:solidFill>
                <a:srgbClr val="00B0F0"/>
              </a:solidFill>
            </a:endParaRPr>
          </a:p>
        </p:txBody>
      </p:sp>
      <p:sp>
        <p:nvSpPr>
          <p:cNvPr id="3" name="Tijdelijke aanduiding voor inhoud 2"/>
          <p:cNvSpPr>
            <a:spLocks noGrp="1"/>
          </p:cNvSpPr>
          <p:nvPr>
            <p:ph idx="1"/>
          </p:nvPr>
        </p:nvSpPr>
        <p:spPr>
          <a:xfrm>
            <a:off x="276581" y="1298961"/>
            <a:ext cx="8601074" cy="5197492"/>
          </a:xfrm>
        </p:spPr>
        <p:txBody>
          <a:bodyPr/>
          <a:lstStyle/>
          <a:p>
            <a:pPr marL="0" indent="0">
              <a:buNone/>
            </a:pPr>
            <a:endParaRPr lang="nl-BE" dirty="0">
              <a:solidFill>
                <a:srgbClr val="C00000"/>
              </a:solidFill>
            </a:endParaRPr>
          </a:p>
          <a:p>
            <a:pPr lvl="1">
              <a:buFont typeface="Wingdings" pitchFamily="2" charset="2"/>
              <a:buChar char="Ø"/>
            </a:pPr>
            <a:endParaRPr lang="nl-BE" sz="1900" dirty="0"/>
          </a:p>
          <a:p>
            <a:pPr lvl="3">
              <a:buNone/>
            </a:pPr>
            <a:endParaRPr lang="nl-BE" dirty="0"/>
          </a:p>
        </p:txBody>
      </p:sp>
      <p:sp>
        <p:nvSpPr>
          <p:cNvPr id="5" name="Tijdelijke aanduiding voor inhoud 2"/>
          <p:cNvSpPr txBox="1">
            <a:spLocks/>
          </p:cNvSpPr>
          <p:nvPr/>
        </p:nvSpPr>
        <p:spPr>
          <a:xfrm>
            <a:off x="266863" y="1268760"/>
            <a:ext cx="8601074" cy="5197492"/>
          </a:xfrm>
          <a:prstGeom prst="rect">
            <a:avLst/>
          </a:prstGeom>
          <a:no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dirty="0" smtClean="0"/>
              <a:t>Twee zones waarbij extra interactie met de eigenaars en bewoners essentieel is</a:t>
            </a:r>
          </a:p>
          <a:p>
            <a:r>
              <a:rPr lang="nl-BE" dirty="0" smtClean="0"/>
              <a:t>Vandaag lichten we het voorkeursscenario </a:t>
            </a:r>
            <a:r>
              <a:rPr lang="nl-BE" dirty="0" err="1" smtClean="0"/>
              <a:t>obv</a:t>
            </a:r>
            <a:r>
              <a:rPr lang="nl-BE" dirty="0" smtClean="0"/>
              <a:t> de studie aan jullie toe</a:t>
            </a:r>
          </a:p>
          <a:p>
            <a:r>
              <a:rPr lang="nl-BE" dirty="0" smtClean="0"/>
              <a:t>Samen tot een consensus komen</a:t>
            </a:r>
          </a:p>
          <a:p>
            <a:pPr lvl="1"/>
            <a:r>
              <a:rPr lang="nl-BE" dirty="0" smtClean="0"/>
              <a:t>Maatschappelijk wenselijk</a:t>
            </a:r>
          </a:p>
          <a:p>
            <a:pPr lvl="1"/>
            <a:r>
              <a:rPr lang="nl-BE" dirty="0" smtClean="0"/>
              <a:t>Technisch en financieel haalbaar</a:t>
            </a:r>
          </a:p>
          <a:p>
            <a:pPr lvl="1"/>
            <a:r>
              <a:rPr lang="nl-BE" dirty="0" smtClean="0"/>
              <a:t>Duurzaam</a:t>
            </a:r>
          </a:p>
          <a:p>
            <a:pPr marL="0" indent="0">
              <a:buNone/>
            </a:pPr>
            <a:endParaRPr lang="nl-BE" dirty="0" smtClean="0"/>
          </a:p>
          <a:p>
            <a:endParaRPr lang="nl-BE"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8130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57175" y="155961"/>
            <a:ext cx="7534275"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nl-BE" dirty="0" smtClean="0">
              <a:solidFill>
                <a:srgbClr val="00B0F0"/>
              </a:solidFill>
            </a:endParaRPr>
          </a:p>
          <a:p>
            <a:pPr algn="l"/>
            <a:r>
              <a:rPr lang="nl-BE" dirty="0" err="1" smtClean="0">
                <a:solidFill>
                  <a:srgbClr val="00B0F0"/>
                </a:solidFill>
              </a:rPr>
              <a:t>Vosdellebeek</a:t>
            </a:r>
            <a:endParaRPr lang="nl-BE" dirty="0">
              <a:solidFill>
                <a:srgbClr val="00B0F0"/>
              </a:solidFill>
            </a:endParaRPr>
          </a:p>
        </p:txBody>
      </p:sp>
      <p:sp>
        <p:nvSpPr>
          <p:cNvPr id="3" name="Tijdelijke aanduiding voor inhoud 2"/>
          <p:cNvSpPr>
            <a:spLocks noGrp="1"/>
          </p:cNvSpPr>
          <p:nvPr>
            <p:ph idx="1"/>
          </p:nvPr>
        </p:nvSpPr>
        <p:spPr>
          <a:xfrm>
            <a:off x="276581" y="1298961"/>
            <a:ext cx="8601074" cy="5197492"/>
          </a:xfrm>
        </p:spPr>
        <p:txBody>
          <a:bodyPr/>
          <a:lstStyle/>
          <a:p>
            <a:pPr marL="0" indent="0">
              <a:buNone/>
            </a:pPr>
            <a:endParaRPr lang="nl-BE" dirty="0">
              <a:solidFill>
                <a:srgbClr val="C00000"/>
              </a:solidFill>
            </a:endParaRPr>
          </a:p>
          <a:p>
            <a:pPr lvl="1">
              <a:buFont typeface="Wingdings" pitchFamily="2" charset="2"/>
              <a:buChar char="Ø"/>
            </a:pPr>
            <a:endParaRPr lang="nl-BE" sz="1900" dirty="0"/>
          </a:p>
          <a:p>
            <a:pPr lvl="3">
              <a:buNone/>
            </a:pPr>
            <a:endParaRPr lang="nl-BE" dirty="0"/>
          </a:p>
        </p:txBody>
      </p:sp>
      <p:sp>
        <p:nvSpPr>
          <p:cNvPr id="5" name="Tijdelijke aanduiding voor inhoud 2"/>
          <p:cNvSpPr txBox="1">
            <a:spLocks/>
          </p:cNvSpPr>
          <p:nvPr/>
        </p:nvSpPr>
        <p:spPr>
          <a:xfrm>
            <a:off x="266863" y="1268760"/>
            <a:ext cx="8601074" cy="5197492"/>
          </a:xfrm>
          <a:prstGeom prst="rect">
            <a:avLst/>
          </a:prstGeom>
          <a:no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nl-BE" dirty="0" smtClean="0"/>
          </a:p>
          <a:p>
            <a:endParaRPr lang="nl-BE" sz="2000" dirty="0">
              <a:latin typeface="Arial" panose="020B0604020202020204" pitchFamily="34" charset="0"/>
              <a:cs typeface="Arial" panose="020B0604020202020204" pitchFamily="34" charset="0"/>
            </a:endParaRPr>
          </a:p>
        </p:txBody>
      </p:sp>
      <p:pic>
        <p:nvPicPr>
          <p:cNvPr id="2" name="Afbeelding 1"/>
          <p:cNvPicPr>
            <a:picLocks noChangeAspect="1"/>
          </p:cNvPicPr>
          <p:nvPr/>
        </p:nvPicPr>
        <p:blipFill>
          <a:blip r:embed="rId3"/>
          <a:stretch>
            <a:fillRect/>
          </a:stretch>
        </p:blipFill>
        <p:spPr>
          <a:xfrm>
            <a:off x="827584" y="1399256"/>
            <a:ext cx="6804248" cy="4966701"/>
          </a:xfrm>
          <a:prstGeom prst="rect">
            <a:avLst/>
          </a:prstGeom>
        </p:spPr>
      </p:pic>
    </p:spTree>
    <p:extLst>
      <p:ext uri="{BB962C8B-B14F-4D97-AF65-F5344CB8AC3E}">
        <p14:creationId xmlns:p14="http://schemas.microsoft.com/office/powerpoint/2010/main" val="3322753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57175" y="155961"/>
            <a:ext cx="7534275"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nl-BE" dirty="0" smtClean="0">
              <a:solidFill>
                <a:srgbClr val="00B0F0"/>
              </a:solidFill>
            </a:endParaRPr>
          </a:p>
          <a:p>
            <a:pPr algn="l"/>
            <a:r>
              <a:rPr lang="nl-BE" dirty="0" err="1" smtClean="0">
                <a:solidFill>
                  <a:srgbClr val="00B0F0"/>
                </a:solidFill>
              </a:rPr>
              <a:t>Vosdellebeek</a:t>
            </a:r>
            <a:endParaRPr lang="nl-BE" dirty="0">
              <a:solidFill>
                <a:srgbClr val="00B0F0"/>
              </a:solidFill>
            </a:endParaRPr>
          </a:p>
        </p:txBody>
      </p:sp>
      <p:sp>
        <p:nvSpPr>
          <p:cNvPr id="3" name="Tijdelijke aanduiding voor inhoud 2"/>
          <p:cNvSpPr>
            <a:spLocks noGrp="1"/>
          </p:cNvSpPr>
          <p:nvPr>
            <p:ph idx="1"/>
          </p:nvPr>
        </p:nvSpPr>
        <p:spPr>
          <a:xfrm>
            <a:off x="276581" y="1298961"/>
            <a:ext cx="8601074" cy="5197492"/>
          </a:xfrm>
        </p:spPr>
        <p:txBody>
          <a:bodyPr/>
          <a:lstStyle/>
          <a:p>
            <a:pPr marL="0" indent="0">
              <a:buNone/>
            </a:pPr>
            <a:endParaRPr lang="nl-BE" dirty="0">
              <a:solidFill>
                <a:srgbClr val="C00000"/>
              </a:solidFill>
            </a:endParaRPr>
          </a:p>
          <a:p>
            <a:pPr lvl="1">
              <a:buFont typeface="Wingdings" pitchFamily="2" charset="2"/>
              <a:buChar char="Ø"/>
            </a:pPr>
            <a:endParaRPr lang="nl-BE" sz="1900" dirty="0"/>
          </a:p>
          <a:p>
            <a:pPr lvl="3">
              <a:buNone/>
            </a:pPr>
            <a:endParaRPr lang="nl-BE" dirty="0"/>
          </a:p>
        </p:txBody>
      </p:sp>
      <p:sp>
        <p:nvSpPr>
          <p:cNvPr id="5" name="Tijdelijke aanduiding voor inhoud 2"/>
          <p:cNvSpPr txBox="1">
            <a:spLocks/>
          </p:cNvSpPr>
          <p:nvPr/>
        </p:nvSpPr>
        <p:spPr>
          <a:xfrm>
            <a:off x="266863" y="1268760"/>
            <a:ext cx="8601074" cy="5197492"/>
          </a:xfrm>
          <a:prstGeom prst="rect">
            <a:avLst/>
          </a:prstGeom>
          <a:no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sz="2800" dirty="0" smtClean="0"/>
              <a:t>Bestaande </a:t>
            </a:r>
            <a:r>
              <a:rPr lang="nl-BE" sz="2800" dirty="0" err="1" smtClean="0"/>
              <a:t>ingekokerde</a:t>
            </a:r>
            <a:r>
              <a:rPr lang="nl-BE" sz="2800" dirty="0" smtClean="0"/>
              <a:t> beek nog in goede staat</a:t>
            </a:r>
          </a:p>
          <a:p>
            <a:r>
              <a:rPr lang="nl-BE" sz="2800" dirty="0" smtClean="0"/>
              <a:t>Momenteel gemengd debiet op beek</a:t>
            </a:r>
          </a:p>
          <a:p>
            <a:r>
              <a:rPr lang="nl-BE" sz="2800" dirty="0" smtClean="0"/>
              <a:t>Enkele huizen zitten nog aangesloten op beek </a:t>
            </a:r>
          </a:p>
          <a:p>
            <a:r>
              <a:rPr lang="nl-BE" sz="2800" dirty="0" smtClean="0"/>
              <a:t>Ook van </a:t>
            </a:r>
            <a:r>
              <a:rPr lang="nl-BE" sz="2800" dirty="0" err="1"/>
              <a:t>V</a:t>
            </a:r>
            <a:r>
              <a:rPr lang="nl-BE" sz="2800" dirty="0" err="1" smtClean="0"/>
              <a:t>osdellestraat</a:t>
            </a:r>
            <a:endParaRPr lang="nl-BE" sz="2800" dirty="0" smtClean="0"/>
          </a:p>
          <a:p>
            <a:endParaRPr lang="nl-BE" sz="2800" dirty="0" smtClean="0"/>
          </a:p>
          <a:p>
            <a:r>
              <a:rPr lang="nl-BE" sz="2800" dirty="0" err="1"/>
              <a:t>Gravitair</a:t>
            </a:r>
            <a:r>
              <a:rPr lang="nl-BE" sz="2800" dirty="0"/>
              <a:t> scenario kent de voorkeur</a:t>
            </a:r>
            <a:endParaRPr lang="nl-BE" sz="2400" dirty="0"/>
          </a:p>
          <a:p>
            <a:pPr lvl="1"/>
            <a:r>
              <a:rPr lang="nl-BE" sz="2400" dirty="0"/>
              <a:t>Duurzaam op lange termijn</a:t>
            </a:r>
          </a:p>
          <a:p>
            <a:pPr lvl="1"/>
            <a:r>
              <a:rPr lang="nl-BE" sz="2400" dirty="0"/>
              <a:t>Minder blijvende overlast (pompen)</a:t>
            </a:r>
          </a:p>
          <a:p>
            <a:pPr lvl="1"/>
            <a:r>
              <a:rPr lang="nl-BE" sz="2400" dirty="0"/>
              <a:t>Kosten ten laste van Aquafin</a:t>
            </a:r>
          </a:p>
          <a:p>
            <a:pPr marL="0" indent="0">
              <a:buNone/>
            </a:pPr>
            <a:endParaRPr lang="nl-BE" dirty="0" smtClean="0"/>
          </a:p>
          <a:p>
            <a:pPr marL="0" indent="0">
              <a:buNone/>
            </a:pPr>
            <a:endParaRPr lang="nl-BE" dirty="0"/>
          </a:p>
        </p:txBody>
      </p:sp>
    </p:spTree>
    <p:extLst>
      <p:ext uri="{BB962C8B-B14F-4D97-AF65-F5344CB8AC3E}">
        <p14:creationId xmlns:p14="http://schemas.microsoft.com/office/powerpoint/2010/main" val="36314819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Dia 1&quot;/&gt;&lt;property id=&quot;20307&quot; value=&quot;261&quot;/&gt;&lt;/object&gt;&lt;object type=&quot;3&quot; unique_id=&quot;10010&quot;&gt;&lt;property id=&quot;20148&quot; value=&quot;5&quot;/&gt;&lt;property id=&quot;20300&quot; value=&quot;Dia 3&quot;/&gt;&lt;property id=&quot;20307&quot; value=&quot;265&quot;/&gt;&lt;/object&gt;&lt;object type=&quot;3&quot; unique_id=&quot;10011&quot;&gt;&lt;property id=&quot;20148&quot; value=&quot;5&quot;/&gt;&lt;property id=&quot;20300&quot; value=&quot;Dia 4&quot;/&gt;&lt;property id=&quot;20307&quot; value=&quot;267&quot;/&gt;&lt;/object&gt;&lt;object type=&quot;3&quot; unique_id=&quot;10112&quot;&gt;&lt;property id=&quot;20148&quot; value=&quot;5&quot;/&gt;&lt;property id=&quot;20300&quot; value=&quot;Dia 2 - &amp;quot;Zuiveringsinfrastructuur per bekken georganiseerd&amp;quot;&quot;/&gt;&lt;property id=&quot;20307&quot; value=&quot;270&quot;/&gt;&lt;/object&gt;&lt;/object&gt;&lt;/object&gt;&lt;/database&gt;"/>
  <p:tag name="SECTOMILLISECCONVERTED" val="1"/>
</p:tagLst>
</file>

<file path=ppt/theme/theme1.xml><?xml version="1.0" encoding="utf-8"?>
<a:theme xmlns:a="http://schemas.openxmlformats.org/drawingml/2006/main" name="Thema1">
  <a:themeElements>
    <a:clrScheme name="Aquafin">
      <a:dk1>
        <a:sysClr val="windowText" lastClr="000000"/>
      </a:dk1>
      <a:lt1>
        <a:sysClr val="window" lastClr="FFFFFF"/>
      </a:lt1>
      <a:dk2>
        <a:srgbClr val="004377"/>
      </a:dk2>
      <a:lt2>
        <a:srgbClr val="FFFFFF"/>
      </a:lt2>
      <a:accent1>
        <a:srgbClr val="006293"/>
      </a:accent1>
      <a:accent2>
        <a:srgbClr val="005226"/>
      </a:accent2>
      <a:accent3>
        <a:srgbClr val="F6A800"/>
      </a:accent3>
      <a:accent4>
        <a:srgbClr val="009EE0"/>
      </a:accent4>
      <a:accent5>
        <a:srgbClr val="C6BD00"/>
      </a:accent5>
      <a:accent6>
        <a:srgbClr val="527725"/>
      </a:accent6>
      <a:hlink>
        <a:srgbClr val="A5D2DF"/>
      </a:hlink>
      <a:folHlink>
        <a:srgbClr val="752673"/>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quafin Slides">
  <a:themeElements>
    <a:clrScheme name="Aquafin">
      <a:dk1>
        <a:sysClr val="windowText" lastClr="000000"/>
      </a:dk1>
      <a:lt1>
        <a:sysClr val="window" lastClr="FFFFFF"/>
      </a:lt1>
      <a:dk2>
        <a:srgbClr val="004377"/>
      </a:dk2>
      <a:lt2>
        <a:srgbClr val="FFFFFF"/>
      </a:lt2>
      <a:accent1>
        <a:srgbClr val="006293"/>
      </a:accent1>
      <a:accent2>
        <a:srgbClr val="005226"/>
      </a:accent2>
      <a:accent3>
        <a:srgbClr val="F6A800"/>
      </a:accent3>
      <a:accent4>
        <a:srgbClr val="009EE0"/>
      </a:accent4>
      <a:accent5>
        <a:srgbClr val="C6BD00"/>
      </a:accent5>
      <a:accent6>
        <a:srgbClr val="527725"/>
      </a:accent6>
      <a:hlink>
        <a:srgbClr val="A5D2DF"/>
      </a:hlink>
      <a:folHlink>
        <a:srgbClr val="75267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Aquaplus Title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quaplus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Aquafin Titleslides">
  <a:themeElements>
    <a:clrScheme name="Aquafin">
      <a:dk1>
        <a:sysClr val="windowText" lastClr="000000"/>
      </a:dk1>
      <a:lt1>
        <a:sysClr val="window" lastClr="FFFFFF"/>
      </a:lt1>
      <a:dk2>
        <a:srgbClr val="004377"/>
      </a:dk2>
      <a:lt2>
        <a:srgbClr val="FFFFFF"/>
      </a:lt2>
      <a:accent1>
        <a:srgbClr val="006293"/>
      </a:accent1>
      <a:accent2>
        <a:srgbClr val="005226"/>
      </a:accent2>
      <a:accent3>
        <a:srgbClr val="F6A800"/>
      </a:accent3>
      <a:accent4>
        <a:srgbClr val="009EE0"/>
      </a:accent4>
      <a:accent5>
        <a:srgbClr val="C6BD00"/>
      </a:accent5>
      <a:accent6>
        <a:srgbClr val="527725"/>
      </a:accent6>
      <a:hlink>
        <a:srgbClr val="A5D2DF"/>
      </a:hlink>
      <a:folHlink>
        <a:srgbClr val="752673"/>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Aquafin Slides">
  <a:themeElements>
    <a:clrScheme name="Aquafin">
      <a:dk1>
        <a:sysClr val="windowText" lastClr="000000"/>
      </a:dk1>
      <a:lt1>
        <a:sysClr val="window" lastClr="FFFFFF"/>
      </a:lt1>
      <a:dk2>
        <a:srgbClr val="004377"/>
      </a:dk2>
      <a:lt2>
        <a:srgbClr val="FFFFFF"/>
      </a:lt2>
      <a:accent1>
        <a:srgbClr val="006293"/>
      </a:accent1>
      <a:accent2>
        <a:srgbClr val="005226"/>
      </a:accent2>
      <a:accent3>
        <a:srgbClr val="F6A800"/>
      </a:accent3>
      <a:accent4>
        <a:srgbClr val="009EE0"/>
      </a:accent4>
      <a:accent5>
        <a:srgbClr val="C6BD00"/>
      </a:accent5>
      <a:accent6>
        <a:srgbClr val="527725"/>
      </a:accent6>
      <a:hlink>
        <a:srgbClr val="A5D2DF"/>
      </a:hlink>
      <a:folHlink>
        <a:srgbClr val="75267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1_Aquaplus Title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Aquaplus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Thema1</Template>
  <TotalTime>4085</TotalTime>
  <Words>1339</Words>
  <Application>Microsoft Office PowerPoint</Application>
  <PresentationFormat>Diavoorstelling (4:3)</PresentationFormat>
  <Paragraphs>199</Paragraphs>
  <Slides>20</Slides>
  <Notes>10</Notes>
  <HiddenSlides>0</HiddenSlides>
  <MMClips>0</MMClips>
  <ScaleCrop>false</ScaleCrop>
  <HeadingPairs>
    <vt:vector size="6" baseType="variant">
      <vt:variant>
        <vt:lpstr>Gebruikte lettertypen</vt:lpstr>
      </vt:variant>
      <vt:variant>
        <vt:i4>5</vt:i4>
      </vt:variant>
      <vt:variant>
        <vt:lpstr>Thema</vt:lpstr>
      </vt:variant>
      <vt:variant>
        <vt:i4>8</vt:i4>
      </vt:variant>
      <vt:variant>
        <vt:lpstr>Diatitels</vt:lpstr>
      </vt:variant>
      <vt:variant>
        <vt:i4>20</vt:i4>
      </vt:variant>
    </vt:vector>
  </HeadingPairs>
  <TitlesOfParts>
    <vt:vector size="33" baseType="lpstr">
      <vt:lpstr>Arial</vt:lpstr>
      <vt:lpstr>Calibri</vt:lpstr>
      <vt:lpstr>Courier New</vt:lpstr>
      <vt:lpstr>Symbol</vt:lpstr>
      <vt:lpstr>Wingdings</vt:lpstr>
      <vt:lpstr>Thema1</vt:lpstr>
      <vt:lpstr>Aquafin Slides</vt:lpstr>
      <vt:lpstr>Aquaplus Titleslides</vt:lpstr>
      <vt:lpstr>Aquaplus Slides</vt:lpstr>
      <vt:lpstr>1_Aquafin Titleslides</vt:lpstr>
      <vt:lpstr>1_Aquafin Slides</vt:lpstr>
      <vt:lpstr>1_Aquaplus Titleslides</vt:lpstr>
      <vt:lpstr>1_Aquaplus Slides</vt:lpstr>
      <vt:lpstr>PowerPoint-presentatie</vt:lpstr>
      <vt:lpstr>Waarom deze werken?</vt:lpstr>
      <vt:lpstr>Waterzuivering in Vlaanderen</vt:lpstr>
      <vt:lpstr>Hoe ver staan we al?</vt:lpstr>
      <vt:lpstr>Doel van dit project </vt:lpstr>
      <vt:lpstr>Projectlocatie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Wat staat er nog te wachten vooraleer de werken starten? </vt:lpstr>
      <vt:lpstr>Communicatie – Hoe verder</vt:lpstr>
      <vt:lpstr>Contact</vt:lpstr>
    </vt:vector>
  </TitlesOfParts>
  <Company>Aquafin NV</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Valerie Lievens</dc:creator>
  <cp:lastModifiedBy>Steven De Baerdemaecker</cp:lastModifiedBy>
  <cp:revision>257</cp:revision>
  <dcterms:created xsi:type="dcterms:W3CDTF">2011-02-04T12:12:47Z</dcterms:created>
  <dcterms:modified xsi:type="dcterms:W3CDTF">2019-11-12T16:21:43Z</dcterms:modified>
</cp:coreProperties>
</file>