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0" r:id="rId2"/>
    <p:sldMasterId id="2147483685" r:id="rId3"/>
    <p:sldMasterId id="2147483693" r:id="rId4"/>
    <p:sldMasterId id="2147483696" r:id="rId5"/>
    <p:sldMasterId id="2147483716" r:id="rId6"/>
    <p:sldMasterId id="2147483721" r:id="rId7"/>
    <p:sldMasterId id="2147483729" r:id="rId8"/>
  </p:sldMasterIdLst>
  <p:notesMasterIdLst>
    <p:notesMasterId r:id="rId38"/>
  </p:notesMasterIdLst>
  <p:handoutMasterIdLst>
    <p:handoutMasterId r:id="rId39"/>
  </p:handoutMasterIdLst>
  <p:sldIdLst>
    <p:sldId id="271" r:id="rId9"/>
    <p:sldId id="273" r:id="rId10"/>
    <p:sldId id="321" r:id="rId11"/>
    <p:sldId id="332" r:id="rId12"/>
    <p:sldId id="307" r:id="rId13"/>
    <p:sldId id="356" r:id="rId14"/>
    <p:sldId id="357" r:id="rId15"/>
    <p:sldId id="358" r:id="rId16"/>
    <p:sldId id="359" r:id="rId17"/>
    <p:sldId id="360" r:id="rId18"/>
    <p:sldId id="361" r:id="rId19"/>
    <p:sldId id="362" r:id="rId20"/>
    <p:sldId id="363" r:id="rId21"/>
    <p:sldId id="364" r:id="rId22"/>
    <p:sldId id="366" r:id="rId23"/>
    <p:sldId id="355" r:id="rId24"/>
    <p:sldId id="336" r:id="rId25"/>
    <p:sldId id="337" r:id="rId26"/>
    <p:sldId id="338" r:id="rId27"/>
    <p:sldId id="339" r:id="rId28"/>
    <p:sldId id="340" r:id="rId29"/>
    <p:sldId id="341" r:id="rId30"/>
    <p:sldId id="342" r:id="rId31"/>
    <p:sldId id="343" r:id="rId32"/>
    <p:sldId id="344" r:id="rId33"/>
    <p:sldId id="345" r:id="rId34"/>
    <p:sldId id="346" r:id="rId35"/>
    <p:sldId id="286" r:id="rId36"/>
    <p:sldId id="334" r:id="rId37"/>
  </p:sldIdLst>
  <p:sldSz cx="9144000" cy="6858000" type="screen4x3"/>
  <p:notesSz cx="6858000" cy="9144000"/>
  <p:custDataLst>
    <p:tags r:id="rId40"/>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62" autoAdjust="0"/>
  </p:normalViewPr>
  <p:slideViewPr>
    <p:cSldViewPr>
      <p:cViewPr varScale="1">
        <p:scale>
          <a:sx n="93" d="100"/>
          <a:sy n="93" d="100"/>
        </p:scale>
        <p:origin x="212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1959\AppData\Local\Microsoft\Windows\INetCache\Content.Outlook\QQ0RT74P\Evolutie_zuiveringsgraad_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Zuiveringsgraad Vlaanderen</a:t>
            </a:r>
            <a:r>
              <a:rPr lang="nl-BE" baseline="0"/>
              <a:t> </a:t>
            </a:r>
          </a:p>
        </c:rich>
      </c:tx>
      <c:layout>
        <c:manualLayout>
          <c:xMode val="edge"/>
          <c:yMode val="edge"/>
          <c:x val="0.24933510097794012"/>
          <c:y val="7.91400529677519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manualLayout>
          <c:layoutTarget val="inner"/>
          <c:xMode val="edge"/>
          <c:yMode val="edge"/>
          <c:x val="4.3116765808423857E-2"/>
          <c:y val="0.15636749292835178"/>
          <c:w val="0.63660500310593238"/>
          <c:h val="0.73074420016800212"/>
        </c:manualLayout>
      </c:layout>
      <c:barChart>
        <c:barDir val="col"/>
        <c:grouping val="clustered"/>
        <c:varyColors val="0"/>
        <c:ser>
          <c:idx val="0"/>
          <c:order val="0"/>
          <c:tx>
            <c:v>Zuiveringsgraad</c:v>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c:spPr>
          <c:invertIfNegative val="0"/>
          <c:cat>
            <c:strRef>
              <c:f>Blad1!$A$1:$P$1</c:f>
              <c:strCache>
                <c:ptCount val="16"/>
                <c:pt idx="0">
                  <c:v>1991</c:v>
                </c:pt>
                <c:pt idx="1">
                  <c:v>1995</c:v>
                </c:pt>
                <c:pt idx="2">
                  <c:v>2000</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Blad1!$A$2:$P$2</c:f>
              <c:numCache>
                <c:formatCode>0.00%</c:formatCode>
                <c:ptCount val="16"/>
                <c:pt idx="0">
                  <c:v>0.25800000000000001</c:v>
                </c:pt>
                <c:pt idx="1">
                  <c:v>0.3377</c:v>
                </c:pt>
                <c:pt idx="2">
                  <c:v>0.4758</c:v>
                </c:pt>
                <c:pt idx="3">
                  <c:v>0.60309999999999997</c:v>
                </c:pt>
                <c:pt idx="4">
                  <c:v>0.62729999999999997</c:v>
                </c:pt>
                <c:pt idx="5">
                  <c:v>0.66159999999999997</c:v>
                </c:pt>
                <c:pt idx="6">
                  <c:v>0.71150000000000002</c:v>
                </c:pt>
                <c:pt idx="7">
                  <c:v>0.7359</c:v>
                </c:pt>
                <c:pt idx="8">
                  <c:v>0.75480000000000003</c:v>
                </c:pt>
                <c:pt idx="9">
                  <c:v>0.7722</c:v>
                </c:pt>
                <c:pt idx="10">
                  <c:v>0.78939999999999999</c:v>
                </c:pt>
                <c:pt idx="11">
                  <c:v>0.80200000000000005</c:v>
                </c:pt>
                <c:pt idx="12">
                  <c:v>0.81159999999999999</c:v>
                </c:pt>
                <c:pt idx="13">
                  <c:v>0.82350000000000001</c:v>
                </c:pt>
                <c:pt idx="14">
                  <c:v>0.83160000000000001</c:v>
                </c:pt>
                <c:pt idx="15">
                  <c:v>0.83540000000000003</c:v>
                </c:pt>
              </c:numCache>
            </c:numRef>
          </c:val>
        </c:ser>
        <c:dLbls>
          <c:showLegendKey val="0"/>
          <c:showVal val="0"/>
          <c:showCatName val="0"/>
          <c:showSerName val="0"/>
          <c:showPercent val="0"/>
          <c:showBubbleSize val="0"/>
        </c:dLbls>
        <c:gapWidth val="219"/>
        <c:axId val="267039208"/>
        <c:axId val="267035680"/>
      </c:barChart>
      <c:lineChart>
        <c:grouping val="standard"/>
        <c:varyColors val="0"/>
        <c:ser>
          <c:idx val="1"/>
          <c:order val="1"/>
          <c:tx>
            <c:v>Target</c:v>
          </c:tx>
          <c:spPr>
            <a:ln w="47625" cap="rnd">
              <a:solidFill>
                <a:srgbClr val="FF0000"/>
              </a:solidFill>
              <a:round/>
            </a:ln>
            <a:effectLst/>
          </c:spPr>
          <c:marker>
            <c:symbol val="none"/>
          </c:marker>
          <c:cat>
            <c:strRef>
              <c:f>Blad1!$A$1:$P$1</c:f>
              <c:strCache>
                <c:ptCount val="16"/>
                <c:pt idx="0">
                  <c:v>1991</c:v>
                </c:pt>
                <c:pt idx="1">
                  <c:v>1995</c:v>
                </c:pt>
                <c:pt idx="2">
                  <c:v>2000</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Blad1!$A$3:$P$3</c:f>
              <c:numCache>
                <c:formatCode>0%</c:formatCode>
                <c:ptCount val="16"/>
                <c:pt idx="0">
                  <c:v>0.97</c:v>
                </c:pt>
                <c:pt idx="1">
                  <c:v>0.97</c:v>
                </c:pt>
                <c:pt idx="2">
                  <c:v>0.97</c:v>
                </c:pt>
                <c:pt idx="3">
                  <c:v>0.97</c:v>
                </c:pt>
                <c:pt idx="4">
                  <c:v>0.97</c:v>
                </c:pt>
                <c:pt idx="5">
                  <c:v>0.97</c:v>
                </c:pt>
                <c:pt idx="6">
                  <c:v>0.97</c:v>
                </c:pt>
                <c:pt idx="7">
                  <c:v>0.97</c:v>
                </c:pt>
                <c:pt idx="8">
                  <c:v>0.97</c:v>
                </c:pt>
                <c:pt idx="9">
                  <c:v>0.97</c:v>
                </c:pt>
                <c:pt idx="10">
                  <c:v>0.97</c:v>
                </c:pt>
                <c:pt idx="11">
                  <c:v>0.97</c:v>
                </c:pt>
                <c:pt idx="12">
                  <c:v>0.97</c:v>
                </c:pt>
                <c:pt idx="13">
                  <c:v>0.97</c:v>
                </c:pt>
                <c:pt idx="14">
                  <c:v>0.97</c:v>
                </c:pt>
                <c:pt idx="15">
                  <c:v>0.97</c:v>
                </c:pt>
              </c:numCache>
            </c:numRef>
          </c:val>
          <c:smooth val="0"/>
        </c:ser>
        <c:dLbls>
          <c:showLegendKey val="0"/>
          <c:showVal val="0"/>
          <c:showCatName val="0"/>
          <c:showSerName val="0"/>
          <c:showPercent val="0"/>
          <c:showBubbleSize val="0"/>
        </c:dLbls>
        <c:marker val="1"/>
        <c:smooth val="0"/>
        <c:axId val="267039208"/>
        <c:axId val="267035680"/>
      </c:lineChart>
      <c:catAx>
        <c:axId val="26703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67035680"/>
        <c:crosses val="autoZero"/>
        <c:auto val="1"/>
        <c:lblAlgn val="ctr"/>
        <c:lblOffset val="100"/>
        <c:noMultiLvlLbl val="0"/>
      </c:catAx>
      <c:valAx>
        <c:axId val="267035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67039208"/>
        <c:crosses val="autoZero"/>
        <c:crossBetween val="between"/>
      </c:valAx>
      <c:spPr>
        <a:noFill/>
        <a:ln>
          <a:noFill/>
        </a:ln>
        <a:effectLst/>
      </c:spPr>
    </c:plotArea>
    <c:legend>
      <c:legendPos val="b"/>
      <c:layout>
        <c:manualLayout>
          <c:xMode val="edge"/>
          <c:yMode val="edge"/>
          <c:x val="0.26908400760349122"/>
          <c:y val="0.96426474067729617"/>
          <c:w val="0.16716621594890538"/>
          <c:h val="3.57352593227038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8A477A-74C9-4F82-ACFB-67C04BF2425C}" type="datetimeFigureOut">
              <a:rPr lang="nl-BE" smtClean="0"/>
              <a:pPr/>
              <a:t>10/12/2018</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CE414D-71E5-4F25-9CBC-B79A2654D7B8}" type="slidenum">
              <a:rPr lang="nl-BE" smtClean="0"/>
              <a:pPr/>
              <a:t>‹nr.›</a:t>
            </a:fld>
            <a:endParaRPr lang="nl-BE"/>
          </a:p>
        </p:txBody>
      </p:sp>
    </p:spTree>
    <p:extLst>
      <p:ext uri="{BB962C8B-B14F-4D97-AF65-F5344CB8AC3E}">
        <p14:creationId xmlns:p14="http://schemas.microsoft.com/office/powerpoint/2010/main" val="376036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02C23-8201-4D16-A21E-798FAA24E6F2}" type="datetimeFigureOut">
              <a:rPr lang="nl-BE" smtClean="0"/>
              <a:pPr/>
              <a:t>10/12/2018</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EFF43-4506-401D-BD54-4EB100067A52}" type="slidenum">
              <a:rPr lang="nl-BE" smtClean="0"/>
              <a:pPr/>
              <a:t>‹nr.›</a:t>
            </a:fld>
            <a:endParaRPr lang="nl-BE"/>
          </a:p>
        </p:txBody>
      </p:sp>
    </p:spTree>
    <p:extLst>
      <p:ext uri="{BB962C8B-B14F-4D97-AF65-F5344CB8AC3E}">
        <p14:creationId xmlns:p14="http://schemas.microsoft.com/office/powerpoint/2010/main" val="89737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De</a:t>
            </a:r>
            <a:r>
              <a:rPr lang="nl-BE" i="1" baseline="0" dirty="0" smtClean="0"/>
              <a:t> titels op deze pagina worden aangepast </a:t>
            </a:r>
            <a:r>
              <a:rPr lang="nl-BE" i="1" baseline="0" dirty="0" err="1" smtClean="0"/>
              <a:t>i.f.v</a:t>
            </a:r>
            <a:r>
              <a:rPr lang="nl-BE" i="1" baseline="0" dirty="0" smtClean="0"/>
              <a:t>. het project, met enkel de projectnaam en de naam van de spreker. Projectnaam is enkel projectomschrijving, bvb. “Collector Stambeek” en dus niet “Project 97258: </a:t>
            </a:r>
            <a:r>
              <a:rPr lang="nl-BE" i="1" baseline="0" dirty="0" err="1" smtClean="0"/>
              <a:t>Merchtem</a:t>
            </a:r>
            <a:r>
              <a:rPr lang="nl-BE" i="1" baseline="0" dirty="0" smtClean="0"/>
              <a:t> – Collector Stambeek”</a:t>
            </a:r>
          </a:p>
          <a:p>
            <a:endParaRPr lang="nl-BE" i="1" baseline="0" dirty="0" smtClean="0"/>
          </a:p>
          <a:p>
            <a:r>
              <a:rPr lang="nl-BE" i="1" baseline="0" dirty="0" smtClean="0"/>
              <a:t>Deze pagina wordt getoond terwijl  de mensen binnenkomen.</a:t>
            </a:r>
            <a:endParaRPr lang="nl-BE" i="1"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a:t>
            </a:fld>
            <a:endParaRPr lang="nl-BE"/>
          </a:p>
        </p:txBody>
      </p:sp>
    </p:spTree>
    <p:extLst>
      <p:ext uri="{BB962C8B-B14F-4D97-AF65-F5344CB8AC3E}">
        <p14:creationId xmlns:p14="http://schemas.microsoft.com/office/powerpoint/2010/main" val="3907764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kern="1200" dirty="0" smtClean="0">
                <a:solidFill>
                  <a:schemeClr val="tx1"/>
                </a:solidFill>
                <a:latin typeface="+mn-lt"/>
                <a:ea typeface="+mn-ea"/>
                <a:cs typeface="+mn-cs"/>
              </a:rPr>
              <a:t>Daarna worden de lijnvormige elementen aangelegd, zoals de boordstenen en de straatkolken. Als die voldoende zijn uitgehard, brengt de aannemer een onderlaag voor het asfalt aan en worden de voetpaden heraangelegd in de nieuwe materialen. Daarna rest enkel nog de toplaag en de afwerking. </a:t>
            </a:r>
            <a:endParaRPr lang="nl-BE" sz="120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14</a:t>
            </a:fld>
            <a:endParaRPr lang="nl-BE"/>
          </a:p>
        </p:txBody>
      </p:sp>
    </p:spTree>
    <p:extLst>
      <p:ext uri="{BB962C8B-B14F-4D97-AF65-F5344CB8AC3E}">
        <p14:creationId xmlns:p14="http://schemas.microsoft.com/office/powerpoint/2010/main" val="52985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Hoe zullen we ervoor zorgen dat de hinder voor u tijdens de werken beperkt blijft?</a:t>
            </a:r>
          </a:p>
          <a:p>
            <a:r>
              <a:rPr lang="nl-BE" i="0" dirty="0" smtClean="0"/>
              <a:t>Zoals u daarnet al kon vernemen, trachten we de hinder voor u in de mate van het mogelijke te beperken door de werken te faseren</a:t>
            </a:r>
            <a:r>
              <a:rPr lang="nl-BE" i="0" baseline="0" dirty="0" smtClean="0"/>
              <a:t> en een steenslagverharding te laten aanbrengen waar er niet of niet meer gewerkt wordt.  Uw woning zal hoe dan ook altijd te voet bereikbaar blijven. Met de wagen kan dit gedurende enkele dagen moeilijk of onmogelijk zijn. In dat geval zal de aannemer u tijdig verwittigen, zodat u de geplande inkopen wat vroeger kan doen en uw wagen kan verplaatsen tot buiten de werkzone.</a:t>
            </a:r>
            <a:endParaRPr lang="nl-BE" i="0"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15</a:t>
            </a:fld>
            <a:endParaRPr lang="nl-BE"/>
          </a:p>
        </p:txBody>
      </p:sp>
    </p:spTree>
    <p:extLst>
      <p:ext uri="{BB962C8B-B14F-4D97-AF65-F5344CB8AC3E}">
        <p14:creationId xmlns:p14="http://schemas.microsoft.com/office/powerpoint/2010/main" val="146320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i="1" dirty="0" smtClean="0"/>
              <a:t>Hoe verloopt de verdere communicatie?</a:t>
            </a:r>
          </a:p>
          <a:p>
            <a:r>
              <a:rPr lang="nl-BE" i="0" dirty="0" smtClean="0"/>
              <a:t>Zoals reeds</a:t>
            </a:r>
            <a:r>
              <a:rPr lang="nl-BE" i="0" baseline="0" dirty="0" smtClean="0"/>
              <a:t> aangekondigd aan het begin van deze presentatie, willen we vanavond informatie uitwisselen met u. Ik zal hiervan enkele voorbeelden geven.</a:t>
            </a:r>
          </a:p>
          <a:p>
            <a:endParaRPr lang="nl-BE" i="0" baseline="0" dirty="0" smtClean="0"/>
          </a:p>
          <a:p>
            <a:r>
              <a:rPr lang="nl-BE" i="0" baseline="0" dirty="0" smtClean="0"/>
              <a:t>U wil bijvoorbeeld uw oprit heraanleggen. Dan is het best dat u nu reeds de scheiding van afval- en regenwater voorziet, om te vermijden dat u later uw nieuwe oprit terug zal moeten opbreken. Of u wil uw oprit een paar meter opschuiven? Dan is het belangrijk dat dit juist op onze plannen staat. Het is ook mogelijk dat er </a:t>
            </a:r>
            <a:r>
              <a:rPr lang="nl-BE" i="0" baseline="0" dirty="0" err="1" smtClean="0"/>
              <a:t>mindervaliden</a:t>
            </a:r>
            <a:r>
              <a:rPr lang="nl-BE" i="0" baseline="0" dirty="0" smtClean="0"/>
              <a:t> langs het tracé wonen, waar we extra aandacht aan zullen besteden. Of u plant een verhuis of een verbouwing tijdens de werken. Breng ons daar tijdig van op de hoogte, zodat we daar rekening mee kunnen houden.</a:t>
            </a:r>
          </a:p>
          <a:p>
            <a:endParaRPr lang="nl-BE" i="0" baseline="0" dirty="0" smtClean="0"/>
          </a:p>
          <a:p>
            <a:r>
              <a:rPr lang="nl-BE" i="0" baseline="0" dirty="0" smtClean="0"/>
              <a:t>Een ander voorbeeld waarmee u ons kan helpen is kennis over de ondergrond. Vertragingen op werven zijn vaak te wijten aan de ondergrond, die natter of minder draagkrachtig blijkt te zijn dan door het studiebureau is vastgesteld. Het studiebureau voert namelijk een aantal proefboringen uit om de ondergrond te onderzoeken. Deze boringen geven een goed beeld, maar helaas geen totaalbeeld. We kunnen moeilijk het hele tracé op voorhand opengraven. Daarom willen we deze info graag aanvullen met jullie kennis. </a:t>
            </a:r>
          </a:p>
          <a:p>
            <a:endParaRPr lang="nl-BE" i="0" baseline="0" dirty="0" smtClean="0"/>
          </a:p>
          <a:p>
            <a:r>
              <a:rPr lang="nl-BE" i="0" baseline="0" dirty="0" smtClean="0"/>
              <a:t>U krijgt na deze presentatie de kans om deze kennis met ons te delen of om individuele vragen te stellen. Voor vragen van algemeen belang is er zo dadelijk een vragenronde voorzien.</a:t>
            </a:r>
          </a:p>
          <a:p>
            <a:endParaRPr lang="nl-BE" i="0" baseline="0" dirty="0" smtClean="0"/>
          </a:p>
          <a:p>
            <a:r>
              <a:rPr lang="nl-BE" i="0" dirty="0" smtClean="0"/>
              <a:t>Wij zullen u vanaf nu verder op de hoogte houden van</a:t>
            </a:r>
            <a:r>
              <a:rPr lang="nl-BE" i="0" baseline="0" dirty="0" smtClean="0"/>
              <a:t> de geplande werken. Voor de werken van start gaan zal u opnieuw uitgenodigd worden voor een tweede infoavond. Daar zullen de plannen in detail worden toegelicht en krijgt u een goed beeld van hoe de nieuwe straat er zal uit zien. Hebt u intussen nog vragen, ligt er iets op uw lever of hebt u specifieke behoeften omtrent bijvoorbeeld communicatie? Laat het ons dan zeker weten. Na deze infoavond kan u altijd telefonisch of via mail terecht bij Aquafin.</a:t>
            </a:r>
            <a:endParaRPr lang="nl-BE" i="0"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16</a:t>
            </a:fld>
            <a:endParaRPr lang="nl-BE"/>
          </a:p>
        </p:txBody>
      </p:sp>
    </p:spTree>
    <p:extLst>
      <p:ext uri="{BB962C8B-B14F-4D97-AF65-F5344CB8AC3E}">
        <p14:creationId xmlns:p14="http://schemas.microsoft.com/office/powerpoint/2010/main" val="317371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Welke algemene vragen hebt u nog?</a:t>
            </a:r>
            <a:r>
              <a:rPr lang="nl-BE" baseline="0" dirty="0" smtClean="0"/>
              <a:t> Individuele vragen kunnen zoals gezegd zo dadelijk gesteld worden, na de presentatie.</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latin typeface="+mn-lt"/>
                <a:ea typeface="+mn-ea"/>
                <a:cs typeface="+mn-cs"/>
              </a:rPr>
              <a:t>De projectleider is in deze vragenronde de moderator, vragen kunnen altijd doorgegeven worden aan het panel. </a:t>
            </a:r>
            <a:endParaRPr lang="nl-BE" sz="1200" kern="1200" dirty="0" smtClean="0">
              <a:solidFill>
                <a:schemeClr val="tx1"/>
              </a:solidFill>
              <a:latin typeface="+mn-lt"/>
              <a:ea typeface="+mn-ea"/>
              <a:cs typeface="+mn-cs"/>
            </a:endParaRPr>
          </a:p>
          <a:p>
            <a:endParaRPr lang="nl-BE" baseline="0"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28</a:t>
            </a:fld>
            <a:endParaRPr lang="nl-BE"/>
          </a:p>
        </p:txBody>
      </p:sp>
    </p:spTree>
    <p:extLst>
      <p:ext uri="{BB962C8B-B14F-4D97-AF65-F5344CB8AC3E}">
        <p14:creationId xmlns:p14="http://schemas.microsoft.com/office/powerpoint/2010/main" val="101517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Waarom zijn we</a:t>
            </a:r>
            <a:r>
              <a:rPr lang="nl-BE" i="1" baseline="0" dirty="0" smtClean="0"/>
              <a:t> hier samen? </a:t>
            </a:r>
          </a:p>
          <a:p>
            <a:endParaRPr lang="nl-BE" i="0" baseline="0" dirty="0" smtClean="0"/>
          </a:p>
          <a:p>
            <a:r>
              <a:rPr lang="nl-BE" i="0" baseline="0" dirty="0" smtClean="0"/>
              <a:t>Een goeie avond beste mensen en van harte welkom. Waarom zijn we hier samen? Wij willen u zo vroeg mogelijk op de hoogte brengen van de geplande werken. Zo kan u op de werken anticiperen. We willen vanavond ook informatie uitwisselen met u, want mogelijk beschikt u over informatie die essentieel is om uw leven tijdens de werken te vergemakkelijken. </a:t>
            </a:r>
          </a:p>
          <a:p>
            <a:endParaRPr lang="nl-BE" i="0" baseline="0" dirty="0" smtClean="0"/>
          </a:p>
          <a:p>
            <a:r>
              <a:rPr lang="nl-BE" i="0" baseline="0" dirty="0" smtClean="0"/>
              <a:t>Dat brengt ons bij hoe de avond verder zal verlopen? We zullen u eerst uitleggen waarom de geplande werken noodzakelijk zijn. Daarna krijgt u meer informatie over wat de werken juist inhouden, en hoe ze zullen verlopen. Tot slot krijgt u de kans om vragen te stellen die iedereen aanbelangen.</a:t>
            </a:r>
          </a:p>
          <a:p>
            <a:endParaRPr lang="nl-BE" i="0" baseline="0"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2</a:t>
            </a:fld>
            <a:endParaRPr lang="nl-BE"/>
          </a:p>
        </p:txBody>
      </p:sp>
    </p:spTree>
    <p:extLst>
      <p:ext uri="{BB962C8B-B14F-4D97-AF65-F5344CB8AC3E}">
        <p14:creationId xmlns:p14="http://schemas.microsoft.com/office/powerpoint/2010/main" val="367910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Waarom zijn deze werken nodig?</a:t>
            </a:r>
          </a:p>
          <a:p>
            <a:r>
              <a:rPr lang="nl-BE" i="0" dirty="0" smtClean="0"/>
              <a:t>Europa heeft haar lidstaten een aantal richtlijnen opgelegd om de kwaliteit van onze waterlopen te verbeteren. In België is de waterkwaliteit een bevoegdheid van de gewesten. Het Vlaamse Gewest doet een beroep op Aquafin om het huishoudelijke afvalwater te zuiveren. Niet om er drinkwater van te maken, maar wel om onze beken en rivieren terug proper te krijgen. </a:t>
            </a:r>
            <a:endParaRPr lang="nl-BE" i="0" baseline="0"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3</a:t>
            </a:fld>
            <a:endParaRPr lang="nl-BE"/>
          </a:p>
        </p:txBody>
      </p:sp>
    </p:spTree>
    <p:extLst>
      <p:ext uri="{BB962C8B-B14F-4D97-AF65-F5344CB8AC3E}">
        <p14:creationId xmlns:p14="http://schemas.microsoft.com/office/powerpoint/2010/main" val="334533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5C017-56BD-448E-8421-C1FFD49361F9}" type="slidenum">
              <a:rPr lang="en-US"/>
              <a:pPr/>
              <a:t>4</a:t>
            </a:fld>
            <a:endParaRPr lang="en-US"/>
          </a:p>
        </p:txBody>
      </p:sp>
      <p:sp>
        <p:nvSpPr>
          <p:cNvPr id="187394" name="Rectangle 2"/>
          <p:cNvSpPr>
            <a:spLocks noGrp="1" noRot="1" noChangeAspect="1" noChangeArrowheads="1" noTextEdit="1"/>
          </p:cNvSpPr>
          <p:nvPr>
            <p:ph type="sldImg"/>
          </p:nvPr>
        </p:nvSpPr>
        <p:spPr>
          <a:xfrm>
            <a:off x="449263" y="746125"/>
            <a:ext cx="3565525" cy="2673350"/>
          </a:xfrm>
          <a:ln/>
        </p:spPr>
      </p:sp>
      <p:sp>
        <p:nvSpPr>
          <p:cNvPr id="187395" name="Rectangle 3"/>
          <p:cNvSpPr>
            <a:spLocks noGrp="1" noChangeArrowheads="1"/>
          </p:cNvSpPr>
          <p:nvPr>
            <p:ph type="body" idx="1"/>
          </p:nvPr>
        </p:nvSpPr>
        <p:spPr/>
        <p:txBody>
          <a:bodyPr/>
          <a:lstStyle/>
          <a:p>
            <a:pPr>
              <a:lnSpc>
                <a:spcPct val="90000"/>
              </a:lnSpc>
            </a:pPr>
            <a:r>
              <a:rPr lang="nl-NL" dirty="0"/>
              <a:t>Het Vlaamse Gewest heeft in 1991 Aquafin opgericht om versneld werk te maken van de uitbouw van de waterzuiveringsinfrastructuur in Vlaanderen. </a:t>
            </a:r>
          </a:p>
          <a:p>
            <a:pPr>
              <a:lnSpc>
                <a:spcPct val="90000"/>
              </a:lnSpc>
            </a:pPr>
            <a:r>
              <a:rPr lang="nl-NL" dirty="0"/>
              <a:t>Aquafin heeft als opdracht om het afvalwater van de gemeentelijke rioleringen op te vangen en naar zuiveringsinstallaties te transporteren, waar het in die mate wordt gezuiverd dat het veilig in een waterloop kan worden geloosd. </a:t>
            </a:r>
          </a:p>
          <a:p>
            <a:pPr>
              <a:lnSpc>
                <a:spcPct val="90000"/>
              </a:lnSpc>
            </a:pPr>
            <a:r>
              <a:rPr lang="nl-NL" dirty="0"/>
              <a:t>Wij maken dus geen drinkwater. </a:t>
            </a:r>
          </a:p>
          <a:p>
            <a:pPr>
              <a:lnSpc>
                <a:spcPct val="90000"/>
              </a:lnSpc>
            </a:pPr>
            <a:endParaRPr lang="nl-NL" dirty="0"/>
          </a:p>
          <a:p>
            <a:pPr>
              <a:lnSpc>
                <a:spcPct val="90000"/>
              </a:lnSpc>
            </a:pPr>
            <a:r>
              <a:rPr lang="nl-NL" dirty="0"/>
              <a:t>Aquafin </a:t>
            </a:r>
            <a:r>
              <a:rPr lang="nl-NL" dirty="0" err="1"/>
              <a:t>prefinanciert</a:t>
            </a:r>
            <a:r>
              <a:rPr lang="nl-NL" dirty="0"/>
              <a:t> de kosten voor de uitbouw van de rioleringsinfrastructuur is ook verantwoordelijk voor de exploitatie van de infrastructuur die we gebouwd hebben of die al bestond. </a:t>
            </a:r>
          </a:p>
          <a:p>
            <a:pPr>
              <a:lnSpc>
                <a:spcPct val="90000"/>
              </a:lnSpc>
            </a:pPr>
            <a:endParaRPr lang="nl-NL" dirty="0"/>
          </a:p>
          <a:p>
            <a:pPr>
              <a:lnSpc>
                <a:spcPct val="90000"/>
              </a:lnSpc>
            </a:pPr>
            <a:r>
              <a:rPr lang="nl-BE" dirty="0"/>
              <a:t>Om al die investeringen zo efficiënt mogelijk uit te voeren, worden er prioriteitenlijstjes opgesteld en worden onze werken zo goed mogelijk afgestemd op gemeentelijke projecten.</a:t>
            </a:r>
          </a:p>
          <a:p>
            <a:pPr>
              <a:lnSpc>
                <a:spcPct val="90000"/>
              </a:lnSpc>
            </a:pPr>
            <a:endParaRPr lang="nl-NL" dirty="0"/>
          </a:p>
        </p:txBody>
      </p:sp>
    </p:spTree>
    <p:extLst>
      <p:ext uri="{BB962C8B-B14F-4D97-AF65-F5344CB8AC3E}">
        <p14:creationId xmlns:p14="http://schemas.microsoft.com/office/powerpoint/2010/main" val="141510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0" dirty="0" smtClean="0"/>
              <a:t>Aquafin</a:t>
            </a:r>
            <a:r>
              <a:rPr lang="nl-BE" i="0" baseline="0" dirty="0" smtClean="0"/>
              <a:t> heeft al heel wat inspanningen geleverd om de nodige infrastructuur uit te bouwen, waardoor momenteel 80% van al het huishoudelijk afvalwater in Vlaanderen gezuiverd wordt.  Een goed resultaat, maar nog ver verwijderd van de doelstelling van 98%.  De resterende 2% zal ingevuld worden door de plaatsing van individuele zuiveringsinstallaties voor de afgelegen woningen.</a:t>
            </a:r>
          </a:p>
          <a:p>
            <a:endParaRPr lang="nl-BE" i="0" baseline="0" dirty="0" smtClean="0"/>
          </a:p>
          <a:p>
            <a:r>
              <a:rPr lang="nl-BE" i="0" baseline="0" dirty="0" smtClean="0"/>
              <a:t>Op deze grafiek ziet u in het blauw de evolutie van de zuiveringsgraad. Zoals u kan zien, werd in 1990 amper 30% van al het afvalwater in Vlaanderen gezuiverd. </a:t>
            </a:r>
          </a:p>
          <a:p>
            <a:endParaRPr lang="nl-BE" i="0" baseline="0" dirty="0" smtClean="0"/>
          </a:p>
          <a:p>
            <a:r>
              <a:rPr lang="nl-BE" i="1" baseline="0" dirty="0" smtClean="0"/>
              <a:t>Wie van u kent de zuiveringsgraad van deze gemeente? </a:t>
            </a:r>
          </a:p>
          <a:p>
            <a:endParaRPr lang="nl-BE" i="0" baseline="0" dirty="0" smtClean="0"/>
          </a:p>
          <a:p>
            <a:r>
              <a:rPr lang="nl-BE" i="0" baseline="0" dirty="0" smtClean="0"/>
              <a:t>Ook hier in uw gemeente zal Aquafin werken uitvoeren om de Europese doelstelling dichterbij te brengen en de zuiveringsgraad te verhogen. Met dit project zal het afvalwater van bijna 1000 inwoners aangesloten worden op het waterzuiveringsnetwerk, water dat vandaag nog ongezuiverd in de beek belandt.</a:t>
            </a:r>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5</a:t>
            </a:fld>
            <a:endParaRPr lang="nl-BE"/>
          </a:p>
        </p:txBody>
      </p:sp>
    </p:spTree>
    <p:extLst>
      <p:ext uri="{BB962C8B-B14F-4D97-AF65-F5344CB8AC3E}">
        <p14:creationId xmlns:p14="http://schemas.microsoft.com/office/powerpoint/2010/main" val="207191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bijgaande schets is te zien dat de regenafvoerpijpen via een hemelwaterput</a:t>
            </a:r>
            <a:r>
              <a:rPr lang="nl-BE" baseline="0" dirty="0"/>
              <a:t> in een afzonderlijke riolering voor het regenwater (RWA) naar een open waterloop worden afgevoerd.</a:t>
            </a:r>
          </a:p>
          <a:p>
            <a:endParaRPr lang="nl-BE" baseline="0" dirty="0"/>
          </a:p>
          <a:p>
            <a:r>
              <a:rPr lang="nl-BE" baseline="0" dirty="0"/>
              <a:t>Tevens kan u de onderste riolering zien dewelke een vuilwaterriool is (DWA = droogweerafvoer) Deze verzamelt alle afvalwater en leidt deze uiteindelijk naar een (RWZI) rioolwaterzuiveringsstation.</a:t>
            </a:r>
          </a:p>
          <a:p>
            <a:endParaRPr lang="nl-BE" baseline="0"/>
          </a:p>
          <a:p>
            <a:r>
              <a:rPr lang="nl-BE" baseline="0"/>
              <a:t>Afkoppelen </a:t>
            </a:r>
            <a:r>
              <a:rPr lang="nl-BE" baseline="0" dirty="0"/>
              <a:t>is nodig om het propere regenwater niet naar de zuiveringsstations af te leiden enerzijds, maar ook om het vuile water dat nu via de grachten wegloopt af </a:t>
            </a:r>
            <a:r>
              <a:rPr lang="nl-BE" baseline="0"/>
              <a:t>te kunnen </a:t>
            </a:r>
            <a:r>
              <a:rPr lang="nl-BE" baseline="0" dirty="0"/>
              <a:t>voeren naar deze zuiveringsstations.</a:t>
            </a:r>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8</a:t>
            </a:fld>
            <a:endParaRPr lang="nl-BE"/>
          </a:p>
        </p:txBody>
      </p:sp>
    </p:spTree>
    <p:extLst>
      <p:ext uri="{BB962C8B-B14F-4D97-AF65-F5344CB8AC3E}">
        <p14:creationId xmlns:p14="http://schemas.microsoft.com/office/powerpoint/2010/main" val="77156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b="0" i="1" kern="1200" dirty="0" smtClean="0">
                <a:solidFill>
                  <a:schemeClr val="tx1"/>
                </a:solidFill>
                <a:latin typeface="+mn-lt"/>
                <a:ea typeface="+mn-ea"/>
                <a:cs typeface="+mn-cs"/>
              </a:rPr>
              <a:t>Hoe zullen de werken praktisch verlopen, en wat betekent dat voor de bereikbaarheid van uw woning?  </a:t>
            </a:r>
            <a:endParaRPr lang="nl-BE" sz="1200" b="0" kern="1200" dirty="0" smtClean="0">
              <a:solidFill>
                <a:schemeClr val="tx1"/>
              </a:solidFill>
              <a:latin typeface="+mn-lt"/>
              <a:ea typeface="+mn-ea"/>
              <a:cs typeface="+mn-cs"/>
            </a:endParaRPr>
          </a:p>
          <a:p>
            <a:r>
              <a:rPr lang="nl-BE" sz="1200" kern="1200" dirty="0" smtClean="0">
                <a:solidFill>
                  <a:schemeClr val="tx1"/>
                </a:solidFill>
                <a:latin typeface="+mn-lt"/>
                <a:ea typeface="+mn-ea"/>
                <a:cs typeface="+mn-cs"/>
              </a:rPr>
              <a:t> </a:t>
            </a:r>
          </a:p>
          <a:p>
            <a:r>
              <a:rPr lang="nl-BE" sz="1200" kern="1200" dirty="0" smtClean="0">
                <a:solidFill>
                  <a:schemeClr val="tx1"/>
                </a:solidFill>
                <a:latin typeface="+mn-lt"/>
                <a:ea typeface="+mn-ea"/>
                <a:cs typeface="+mn-cs"/>
              </a:rPr>
              <a:t>Om te beginnen is het belangrijk dat u het verschil begrijpt tussen de duur van het project, en de duur van de hinder voor u. Wij zullen namelijk ons project opsplitsen in verschillende fasen, om de bereikbaarheid van uw woning zo veel mogelijk te garanderen. </a:t>
            </a:r>
          </a:p>
          <a:p>
            <a:r>
              <a:rPr lang="nl-BE" sz="1200" kern="1200" dirty="0" smtClean="0">
                <a:solidFill>
                  <a:schemeClr val="tx1"/>
                </a:solidFill>
                <a:latin typeface="+mn-lt"/>
                <a:ea typeface="+mn-ea"/>
                <a:cs typeface="+mn-cs"/>
              </a:rPr>
              <a:t>In de zone waar wij rioleringswerken uitvoeren, zullen wij eerst over een</a:t>
            </a:r>
            <a:r>
              <a:rPr lang="nl-BE" sz="1200" kern="1200" baseline="0" dirty="0" smtClean="0">
                <a:solidFill>
                  <a:schemeClr val="tx1"/>
                </a:solidFill>
                <a:latin typeface="+mn-lt"/>
                <a:ea typeface="+mn-ea"/>
                <a:cs typeface="+mn-cs"/>
              </a:rPr>
              <a:t> lengte van 50 meter</a:t>
            </a:r>
            <a:r>
              <a:rPr lang="nl-BE" sz="1200" kern="1200" dirty="0" smtClean="0">
                <a:solidFill>
                  <a:schemeClr val="tx1"/>
                </a:solidFill>
                <a:latin typeface="+mn-lt"/>
                <a:ea typeface="+mn-ea"/>
                <a:cs typeface="+mn-cs"/>
              </a:rPr>
              <a:t> het wegdek afschrapen. </a:t>
            </a:r>
          </a:p>
          <a:p>
            <a:endParaRPr lang="nl-BE" sz="120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11</a:t>
            </a:fld>
            <a:endParaRPr lang="nl-BE"/>
          </a:p>
        </p:txBody>
      </p:sp>
    </p:spTree>
    <p:extLst>
      <p:ext uri="{BB962C8B-B14F-4D97-AF65-F5344CB8AC3E}">
        <p14:creationId xmlns:p14="http://schemas.microsoft.com/office/powerpoint/2010/main" val="26859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kern="1200" dirty="0" smtClean="0">
                <a:solidFill>
                  <a:schemeClr val="tx1"/>
                </a:solidFill>
                <a:latin typeface="+mn-lt"/>
                <a:ea typeface="+mn-ea"/>
                <a:cs typeface="+mn-cs"/>
              </a:rPr>
              <a:t>Dan komt de graafmachine voor de aanleg van de rioleringsbuizen. Er wordt een sleuf gegraven, daar wordt de buis ingestoken, en de sleuf wordt onmiddellijk terug dicht gelegd. Vervolgens</a:t>
            </a:r>
            <a:r>
              <a:rPr lang="nl-BE" sz="1200" kern="1200" baseline="0" dirty="0" smtClean="0">
                <a:solidFill>
                  <a:schemeClr val="tx1"/>
                </a:solidFill>
                <a:latin typeface="+mn-lt"/>
                <a:ea typeface="+mn-ea"/>
                <a:cs typeface="+mn-cs"/>
              </a:rPr>
              <a:t> wordt het zelfde gedaan voor de tweede buis die dient geplaatst te worden. </a:t>
            </a:r>
            <a:r>
              <a:rPr lang="nl-BE" sz="1200" kern="1200" dirty="0" smtClean="0">
                <a:solidFill>
                  <a:schemeClr val="tx1"/>
                </a:solidFill>
                <a:latin typeface="+mn-lt"/>
                <a:ea typeface="+mn-ea"/>
                <a:cs typeface="+mn-cs"/>
              </a:rPr>
              <a:t>Zo schuift de trein langzaam op over de hele werkzone. Waar de buizen al zijn aangelegd, zal onze aannemer een tijdelijke steenslagverharding aanbrengen.</a:t>
            </a:r>
            <a:endParaRPr lang="nl-BE" sz="120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12</a:t>
            </a:fld>
            <a:endParaRPr lang="nl-BE"/>
          </a:p>
        </p:txBody>
      </p:sp>
    </p:spTree>
    <p:extLst>
      <p:ext uri="{BB962C8B-B14F-4D97-AF65-F5344CB8AC3E}">
        <p14:creationId xmlns:p14="http://schemas.microsoft.com/office/powerpoint/2010/main" val="296617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b="0" i="1" kern="1200" dirty="0" smtClean="0">
                <a:solidFill>
                  <a:schemeClr val="tx1"/>
                </a:solidFill>
                <a:latin typeface="+mn-lt"/>
                <a:ea typeface="+mn-ea"/>
                <a:cs typeface="+mn-cs"/>
              </a:rPr>
              <a:t>Zijn daarmee de graafwerken achter de rug? </a:t>
            </a:r>
          </a:p>
          <a:p>
            <a:r>
              <a:rPr lang="nl-BE" sz="1200" kern="1200" dirty="0" smtClean="0">
                <a:solidFill>
                  <a:schemeClr val="tx1"/>
                </a:solidFill>
                <a:latin typeface="+mn-lt"/>
                <a:ea typeface="+mn-ea"/>
                <a:cs typeface="+mn-cs"/>
              </a:rPr>
              <a:t> </a:t>
            </a:r>
          </a:p>
          <a:p>
            <a:r>
              <a:rPr lang="nl-BE" sz="1200" kern="1200" dirty="0" smtClean="0">
                <a:solidFill>
                  <a:schemeClr val="tx1"/>
                </a:solidFill>
                <a:latin typeface="+mn-lt"/>
                <a:ea typeface="+mn-ea"/>
                <a:cs typeface="+mn-cs"/>
              </a:rPr>
              <a:t>Nee.</a:t>
            </a:r>
            <a:r>
              <a:rPr lang="nl-BE" sz="1200" kern="1200" baseline="0" dirty="0" smtClean="0">
                <a:solidFill>
                  <a:schemeClr val="tx1"/>
                </a:solidFill>
                <a:latin typeface="+mn-lt"/>
                <a:ea typeface="+mn-ea"/>
                <a:cs typeface="+mn-cs"/>
              </a:rPr>
              <a:t> </a:t>
            </a:r>
            <a:r>
              <a:rPr lang="nl-BE" sz="1200" kern="1200" dirty="0" smtClean="0">
                <a:solidFill>
                  <a:schemeClr val="tx1"/>
                </a:solidFill>
                <a:latin typeface="+mn-lt"/>
                <a:ea typeface="+mn-ea"/>
                <a:cs typeface="+mn-cs"/>
              </a:rPr>
              <a:t>De grote kranen zijn wel weg en er zal een ploeg voor de huisaansluitingen verschijnen. De huisaansluitingen zijn de verbindingen tussen uw woning en het rioleringsstelsel. Tijdens deze fase is de hinder meestal beperkt omdat deze sleuven smaller en minder diep zijn. Die sleuven </a:t>
            </a:r>
            <a:r>
              <a:rPr lang="nl-BE" sz="1200" kern="1200" dirty="0" err="1" smtClean="0">
                <a:solidFill>
                  <a:schemeClr val="tx1"/>
                </a:solidFill>
                <a:latin typeface="+mn-lt"/>
                <a:ea typeface="+mn-ea"/>
                <a:cs typeface="+mn-cs"/>
              </a:rPr>
              <a:t>dwarsen</a:t>
            </a:r>
            <a:r>
              <a:rPr lang="nl-BE" sz="1200" kern="1200" dirty="0" smtClean="0">
                <a:solidFill>
                  <a:schemeClr val="tx1"/>
                </a:solidFill>
                <a:latin typeface="+mn-lt"/>
                <a:ea typeface="+mn-ea"/>
                <a:cs typeface="+mn-cs"/>
              </a:rPr>
              <a:t> wel het voetpad zodat voetgangers misschien een stukje om moeten lopen (tenzij de aannemer gebruikt maakt van tijdelijke/verplaatsbare bruggetjes.) Als uw aansluiting onder uw oprit zit, zal u tijdens dit deel van de werken niet met de wagen op uw oprit kunnen. Nadat de nodige buizen geplaatst zijn zullen ook deze sleuven terug aangevuld worden. </a:t>
            </a:r>
          </a:p>
          <a:p>
            <a:endParaRPr lang="nl-BE" sz="1200" kern="120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13</a:t>
            </a:fld>
            <a:endParaRPr lang="nl-BE"/>
          </a:p>
        </p:txBody>
      </p:sp>
    </p:spTree>
    <p:extLst>
      <p:ext uri="{BB962C8B-B14F-4D97-AF65-F5344CB8AC3E}">
        <p14:creationId xmlns:p14="http://schemas.microsoft.com/office/powerpoint/2010/main" val="4033692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blue in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green de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green grass">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75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oran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mpty Title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5" name="Rechthoek 4"/>
          <p:cNvSpPr/>
          <p:nvPr userDrawn="1"/>
        </p:nvSpPr>
        <p:spPr>
          <a:xfrm>
            <a:off x="71438" y="6357958"/>
            <a:ext cx="4643438"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p:cNvSpPr/>
          <p:nvPr userDrawn="1"/>
        </p:nvSpPr>
        <p:spPr>
          <a:xfrm>
            <a:off x="7884368" y="188640"/>
            <a:ext cx="1152128"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bg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bg1"/>
                </a:solidFill>
                <a:latin typeface="Arial" pitchFamily="34" charset="0"/>
                <a:cs typeface="Arial" pitchFamily="34" charset="0"/>
              </a:defRPr>
            </a:lvl2pPr>
            <a:lvl3pPr algn="l">
              <a:buClr>
                <a:srgbClr val="B6C132"/>
              </a:buClr>
              <a:buSzPct val="90000"/>
              <a:buFont typeface="Arial" pitchFamily="34" charset="0"/>
              <a:buChar char="•"/>
              <a:defRPr sz="2300">
                <a:solidFill>
                  <a:schemeClr val="bg1"/>
                </a:solidFill>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solidFill>
                  <a:schemeClr val="bg1"/>
                </a:solidFill>
                <a:latin typeface="Arial" pitchFamily="34" charset="0"/>
                <a:cs typeface="Arial" pitchFamily="34" charset="0"/>
              </a:defRPr>
            </a:lvl4pPr>
            <a:lvl5pPr algn="l">
              <a:buClr>
                <a:srgbClr val="B6C132"/>
              </a:buClr>
              <a:buSzPct val="90000"/>
              <a:buFont typeface="Courier New" pitchFamily="49" charset="0"/>
              <a:buChar char="o"/>
              <a:defRPr>
                <a:solidFill>
                  <a:schemeClr val="bg1"/>
                </a:solidFill>
                <a:latin typeface="Arial" pitchFamily="34" charset="0"/>
                <a:cs typeface="Arial" pitchFamily="34" charset="0"/>
              </a:defRPr>
            </a:lvl5pPr>
            <a:lvl6pPr>
              <a:buClr>
                <a:srgbClr val="B6C132"/>
              </a:buClr>
              <a:buSzPct val="90000"/>
              <a:buFont typeface="Courier New" pitchFamily="49" charset="0"/>
              <a:buChar char="o"/>
              <a:defRPr>
                <a:solidFill>
                  <a:schemeClr val="bg1"/>
                </a:solidFill>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Rechthoek 2"/>
          <p:cNvSpPr/>
          <p:nvPr userDrawn="1"/>
        </p:nvSpPr>
        <p:spPr>
          <a:xfrm>
            <a:off x="71438" y="6357958"/>
            <a:ext cx="4643438"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lac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6793A3E-7A0E-4763-AFD3-FB9B54C1C8D4}" type="datetimeFigureOut">
              <a:rPr lang="nl-BE" smtClean="0"/>
              <a:pPr/>
              <a:t>10/12/2018</a:t>
            </a:fld>
            <a:endParaRPr lang="nl-BE"/>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3DA5CF85-3166-4B54-966A-B9691D7585BC}" type="slidenum">
              <a:rPr lang="nl-BE" smtClean="0"/>
              <a:pPr/>
              <a:t>‹nr.›</a:t>
            </a:fld>
            <a:endParaRPr lang="nl-B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hite/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hite/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green lemon/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B5C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green loof/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527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green grass/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green den/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005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009EE0"/>
              </a:buClr>
              <a:buSzPct val="90000"/>
              <a:buFont typeface="Arial" pitchFamily="34" charset="0"/>
              <a:buChar char="•"/>
              <a:defRPr sz="2300" b="0">
                <a:solidFill>
                  <a:schemeClr val="tx1"/>
                </a:solidFill>
                <a:latin typeface="Arial" pitchFamily="34" charset="0"/>
                <a:cs typeface="Arial" pitchFamily="34" charset="0"/>
              </a:defRPr>
            </a:lvl1pPr>
            <a:lvl2pPr algn="l">
              <a:buClr>
                <a:srgbClr val="009EE0"/>
              </a:buClr>
              <a:buSzPct val="90000"/>
              <a:buFont typeface="Arial" pitchFamily="34" charset="0"/>
              <a:buChar char="•"/>
              <a:defRPr sz="2300" b="0">
                <a:solidFill>
                  <a:schemeClr val="tx1"/>
                </a:solidFill>
                <a:latin typeface="Arial" pitchFamily="34" charset="0"/>
                <a:cs typeface="Arial" pitchFamily="34" charset="0"/>
              </a:defRPr>
            </a:lvl2pPr>
            <a:lvl3pPr algn="l">
              <a:buClr>
                <a:srgbClr val="009EE0"/>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009EE0"/>
              </a:buClr>
              <a:buSzPct val="90000"/>
              <a:buFont typeface="Arial" pitchFamily="34" charset="0"/>
              <a:buChar char="•"/>
              <a:tabLst/>
              <a:defRPr>
                <a:latin typeface="Arial" pitchFamily="34" charset="0"/>
                <a:cs typeface="Arial" pitchFamily="34" charset="0"/>
              </a:defRPr>
            </a:lvl4pPr>
            <a:lvl5pPr algn="l">
              <a:buClr>
                <a:srgbClr val="009EE0"/>
              </a:buClr>
              <a:buSzPct val="90000"/>
              <a:buFont typeface="Courier New" pitchFamily="49" charset="0"/>
              <a:buChar char="o"/>
              <a:defRPr>
                <a:latin typeface="Arial" pitchFamily="34" charset="0"/>
                <a:cs typeface="Arial" pitchFamily="34" charset="0"/>
              </a:defRPr>
            </a:lvl5pPr>
            <a:lvl6pPr>
              <a:buClr>
                <a:srgbClr val="009EE0"/>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ya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blac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cya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etroleum blu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green lemo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B6C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green lemon fresh">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A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green loof">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blue soft">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E4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bei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F1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etroleum blu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blue in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green de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green grass">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75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oran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mpty Title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green lemo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B6C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ullet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bg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bg1"/>
                </a:solidFill>
                <a:latin typeface="Arial" pitchFamily="34" charset="0"/>
                <a:cs typeface="Arial" pitchFamily="34" charset="0"/>
              </a:defRPr>
            </a:lvl2pPr>
            <a:lvl3pPr algn="l">
              <a:buClr>
                <a:srgbClr val="B6C132"/>
              </a:buClr>
              <a:buSzPct val="90000"/>
              <a:buFont typeface="Arial" pitchFamily="34" charset="0"/>
              <a:buChar char="•"/>
              <a:defRPr sz="2300">
                <a:solidFill>
                  <a:schemeClr val="bg1"/>
                </a:solidFill>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solidFill>
                  <a:schemeClr val="bg1"/>
                </a:solidFill>
                <a:latin typeface="Arial" pitchFamily="34" charset="0"/>
                <a:cs typeface="Arial" pitchFamily="34" charset="0"/>
              </a:defRPr>
            </a:lvl4pPr>
            <a:lvl5pPr algn="l">
              <a:buClr>
                <a:srgbClr val="B6C132"/>
              </a:buClr>
              <a:buSzPct val="90000"/>
              <a:buFont typeface="Courier New" pitchFamily="49" charset="0"/>
              <a:buChar char="o"/>
              <a:defRPr>
                <a:solidFill>
                  <a:schemeClr val="bg1"/>
                </a:solidFill>
                <a:latin typeface="Arial" pitchFamily="34" charset="0"/>
                <a:cs typeface="Arial" pitchFamily="34" charset="0"/>
              </a:defRPr>
            </a:lvl5pPr>
            <a:lvl6pPr>
              <a:buClr>
                <a:srgbClr val="B6C132"/>
              </a:buClr>
              <a:buSzPct val="90000"/>
              <a:buFont typeface="Courier New" pitchFamily="49" charset="0"/>
              <a:buChar char="o"/>
              <a:defRPr>
                <a:solidFill>
                  <a:schemeClr val="bg1"/>
                </a:solidFill>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hite/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hite/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green lemon/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B5C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green loof/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527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green grass/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green den/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005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green lemon fresh">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A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009EE0"/>
              </a:buClr>
              <a:buSzPct val="90000"/>
              <a:buFont typeface="Arial" pitchFamily="34" charset="0"/>
              <a:buChar char="•"/>
              <a:defRPr sz="2300" b="0">
                <a:solidFill>
                  <a:schemeClr val="tx1"/>
                </a:solidFill>
                <a:latin typeface="Arial" pitchFamily="34" charset="0"/>
                <a:cs typeface="Arial" pitchFamily="34" charset="0"/>
              </a:defRPr>
            </a:lvl1pPr>
            <a:lvl2pPr algn="l">
              <a:buClr>
                <a:srgbClr val="009EE0"/>
              </a:buClr>
              <a:buSzPct val="90000"/>
              <a:buFont typeface="Arial" pitchFamily="34" charset="0"/>
              <a:buChar char="•"/>
              <a:defRPr sz="2300" b="0">
                <a:solidFill>
                  <a:schemeClr val="tx1"/>
                </a:solidFill>
                <a:latin typeface="Arial" pitchFamily="34" charset="0"/>
                <a:cs typeface="Arial" pitchFamily="34" charset="0"/>
              </a:defRPr>
            </a:lvl2pPr>
            <a:lvl3pPr algn="l">
              <a:buClr>
                <a:srgbClr val="009EE0"/>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009EE0"/>
              </a:buClr>
              <a:buSzPct val="90000"/>
              <a:buFont typeface="Arial" pitchFamily="34" charset="0"/>
              <a:buChar char="•"/>
              <a:tabLst/>
              <a:defRPr>
                <a:latin typeface="Arial" pitchFamily="34" charset="0"/>
                <a:cs typeface="Arial" pitchFamily="34" charset="0"/>
              </a:defRPr>
            </a:lvl4pPr>
            <a:lvl5pPr algn="l">
              <a:buClr>
                <a:srgbClr val="009EE0"/>
              </a:buClr>
              <a:buSzPct val="90000"/>
              <a:buFont typeface="Courier New" pitchFamily="49" charset="0"/>
              <a:buChar char="o"/>
              <a:defRPr>
                <a:latin typeface="Arial" pitchFamily="34" charset="0"/>
                <a:cs typeface="Arial" pitchFamily="34" charset="0"/>
              </a:defRPr>
            </a:lvl5pPr>
            <a:lvl6pPr>
              <a:buClr>
                <a:srgbClr val="009EE0"/>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green loof">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blue soft">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E4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bei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F1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jpe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BE"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14"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732"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553450" y="6515100"/>
            <a:ext cx="342900" cy="3429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68939" y="6526306"/>
            <a:ext cx="3550024" cy="246221"/>
          </a:xfrm>
          <a:prstGeom prst="rect">
            <a:avLst/>
          </a:prstGeom>
          <a:noFill/>
        </p:spPr>
        <p:txBody>
          <a:bodyPr wrap="square" rtlCol="0">
            <a:spAutoFit/>
          </a:bodyPr>
          <a:lstStyle/>
          <a:p>
            <a:r>
              <a:rPr lang="nl-BE" sz="1000" b="0" dirty="0" smtClean="0">
                <a:solidFill>
                  <a:srgbClr val="809916"/>
                </a:solidFill>
                <a:latin typeface="Arial" pitchFamily="34" charset="0"/>
                <a:cs typeface="Arial" pitchFamily="34" charset="0"/>
              </a:rPr>
              <a:t>15-12-2010 • Aquafin partner for all wastewater projects </a:t>
            </a:r>
            <a:endParaRPr lang="en-GB" sz="1000" b="0" dirty="0">
              <a:solidFill>
                <a:srgbClr val="809916"/>
              </a:solidFill>
              <a:latin typeface="Arial" pitchFamily="34" charset="0"/>
              <a:cs typeface="Arial" pitchFamily="34" charset="0"/>
            </a:endParaRPr>
          </a:p>
        </p:txBody>
      </p:sp>
      <p:sp>
        <p:nvSpPr>
          <p:cNvPr id="9" name="TextBox 8"/>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5"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14"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553450" y="6515100"/>
            <a:ext cx="342900" cy="3429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68939" y="6526306"/>
            <a:ext cx="3550024" cy="246221"/>
          </a:xfrm>
          <a:prstGeom prst="rect">
            <a:avLst/>
          </a:prstGeom>
          <a:noFill/>
        </p:spPr>
        <p:txBody>
          <a:bodyPr wrap="square" rtlCol="0">
            <a:spAutoFit/>
          </a:bodyPr>
          <a:lstStyle/>
          <a:p>
            <a:r>
              <a:rPr lang="nl-BE" sz="1000" b="0" dirty="0" smtClean="0">
                <a:solidFill>
                  <a:srgbClr val="809916"/>
                </a:solidFill>
                <a:latin typeface="Arial" pitchFamily="34" charset="0"/>
                <a:cs typeface="Arial" pitchFamily="34" charset="0"/>
              </a:rPr>
              <a:t>15-12-2010 • Aquafin partner for all wastewater projects </a:t>
            </a:r>
            <a:endParaRPr lang="en-GB" sz="1000" b="0" dirty="0">
              <a:solidFill>
                <a:srgbClr val="809916"/>
              </a:solidFill>
              <a:latin typeface="Arial" pitchFamily="34" charset="0"/>
              <a:cs typeface="Arial" pitchFamily="34" charset="0"/>
            </a:endParaRPr>
          </a:p>
        </p:txBody>
      </p:sp>
      <p:sp>
        <p:nvSpPr>
          <p:cNvPr id="9" name="TextBox 8"/>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7.jp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a:spLocks noChangeArrowheads="1"/>
          </p:cNvSpPr>
          <p:nvPr/>
        </p:nvSpPr>
        <p:spPr bwMode="auto">
          <a:xfrm>
            <a:off x="611560" y="3510022"/>
            <a:ext cx="10335492" cy="2062103"/>
          </a:xfrm>
          <a:prstGeom prst="rect">
            <a:avLst/>
          </a:prstGeom>
          <a:noFill/>
          <a:ln w="9525">
            <a:noFill/>
            <a:miter lim="800000"/>
            <a:headEnd/>
            <a:tailEnd/>
          </a:ln>
        </p:spPr>
        <p:txBody>
          <a:bodyPr wrap="square">
            <a:spAutoFit/>
          </a:bodyPr>
          <a:lstStyle/>
          <a:p>
            <a:r>
              <a:rPr lang="nl-BE" sz="5400" dirty="0">
                <a:solidFill>
                  <a:schemeClr val="bg1"/>
                </a:solidFill>
              </a:rPr>
              <a:t>Afkoppeling </a:t>
            </a:r>
            <a:r>
              <a:rPr lang="nl-BE" sz="5400" dirty="0" err="1">
                <a:solidFill>
                  <a:schemeClr val="bg1"/>
                </a:solidFill>
              </a:rPr>
              <a:t>Tenboslaan</a:t>
            </a:r>
            <a:r>
              <a:rPr lang="nl-BE" sz="5400" dirty="0" smtClean="0">
                <a:solidFill>
                  <a:schemeClr val="bg1"/>
                </a:solidFill>
              </a:rPr>
              <a:t> </a:t>
            </a:r>
          </a:p>
          <a:p>
            <a:endParaRPr lang="nl-BE" sz="2000" dirty="0" smtClean="0">
              <a:solidFill>
                <a:schemeClr val="bg1"/>
              </a:solidFill>
            </a:endParaRPr>
          </a:p>
          <a:p>
            <a:endParaRPr lang="nl-BE" sz="5400" dirty="0">
              <a:solidFill>
                <a:schemeClr val="bg1"/>
              </a:solidFill>
            </a:endParaRPr>
          </a:p>
        </p:txBody>
      </p:sp>
      <p:sp>
        <p:nvSpPr>
          <p:cNvPr id="3" name="Tekstvak 2"/>
          <p:cNvSpPr txBox="1"/>
          <p:nvPr/>
        </p:nvSpPr>
        <p:spPr>
          <a:xfrm>
            <a:off x="179512" y="5157192"/>
            <a:ext cx="2321469" cy="1015663"/>
          </a:xfrm>
          <a:prstGeom prst="rect">
            <a:avLst/>
          </a:prstGeom>
          <a:noFill/>
        </p:spPr>
        <p:txBody>
          <a:bodyPr wrap="none">
            <a:spAutoFit/>
          </a:bodyPr>
          <a:lstStyle/>
          <a:p>
            <a:pPr>
              <a:defRPr/>
            </a:pPr>
            <a:r>
              <a:rPr lang="nl-BE" sz="2000" baseline="0" dirty="0" smtClean="0">
                <a:solidFill>
                  <a:schemeClr val="bg1"/>
                </a:solidFill>
                <a:latin typeface="Arial" pitchFamily="34" charset="0"/>
              </a:rPr>
              <a:t>10 </a:t>
            </a:r>
            <a:r>
              <a:rPr lang="nl-BE" sz="2000" baseline="0" dirty="0" smtClean="0">
                <a:solidFill>
                  <a:schemeClr val="bg1"/>
                </a:solidFill>
                <a:latin typeface="Arial" pitchFamily="34" charset="0"/>
              </a:rPr>
              <a:t>december</a:t>
            </a:r>
            <a:r>
              <a:rPr lang="nl-BE" sz="2000" dirty="0" smtClean="0">
                <a:solidFill>
                  <a:schemeClr val="bg1"/>
                </a:solidFill>
                <a:latin typeface="Arial" pitchFamily="34" charset="0"/>
              </a:rPr>
              <a:t> 2018</a:t>
            </a:r>
          </a:p>
          <a:p>
            <a:pPr>
              <a:defRPr/>
            </a:pPr>
            <a:endParaRPr lang="nl-BE" sz="2000" baseline="0" dirty="0">
              <a:solidFill>
                <a:schemeClr val="bg1"/>
              </a:solidFill>
              <a:latin typeface="Arial" pitchFamily="34" charset="0"/>
            </a:endParaRPr>
          </a:p>
          <a:p>
            <a:pPr>
              <a:defRPr/>
            </a:pPr>
            <a:endParaRPr lang="nl-BE" sz="2000" baseline="0" dirty="0">
              <a:solidFill>
                <a:schemeClr val="bg1"/>
              </a:solidFill>
              <a:latin typeface="Arial"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32656"/>
            <a:ext cx="1656184" cy="101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a:picLocks noChangeAspect="1"/>
          </p:cNvPicPr>
          <p:nvPr/>
        </p:nvPicPr>
        <p:blipFill rotWithShape="1">
          <a:blip r:embed="rId4"/>
          <a:srcRect l="31888" t="13601" r="42912" b="76599"/>
          <a:stretch/>
        </p:blipFill>
        <p:spPr>
          <a:xfrm>
            <a:off x="693866" y="548680"/>
            <a:ext cx="2304256" cy="504056"/>
          </a:xfrm>
          <a:prstGeom prst="rect">
            <a:avLst/>
          </a:prstGeom>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t="29210" b="25431"/>
          <a:stretch/>
        </p:blipFill>
        <p:spPr>
          <a:xfrm>
            <a:off x="5292080" y="410202"/>
            <a:ext cx="1905000" cy="86409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staat er nog te wachten vooraleer de werken starten?</a:t>
            </a:r>
            <a:br>
              <a:rPr lang="nl-BE" dirty="0"/>
            </a:br>
            <a:endParaRPr lang="nl-BE" dirty="0"/>
          </a:p>
        </p:txBody>
      </p:sp>
      <p:sp>
        <p:nvSpPr>
          <p:cNvPr id="4" name="Tijdelijke aanduiding voor inhoud 3"/>
          <p:cNvSpPr>
            <a:spLocks noGrp="1"/>
          </p:cNvSpPr>
          <p:nvPr>
            <p:ph idx="1"/>
          </p:nvPr>
        </p:nvSpPr>
        <p:spPr>
          <a:xfrm>
            <a:off x="276226" y="1700809"/>
            <a:ext cx="8544246" cy="4568230"/>
          </a:xfrm>
        </p:spPr>
        <p:txBody>
          <a:bodyPr/>
          <a:lstStyle/>
          <a:p>
            <a:r>
              <a:rPr lang="nl-BE" dirty="0"/>
              <a:t>Innamedossier</a:t>
            </a:r>
          </a:p>
          <a:p>
            <a:pPr lvl="1"/>
            <a:r>
              <a:rPr lang="nl-BE" dirty="0"/>
              <a:t>Vastleggen van grenzen door landmeter</a:t>
            </a:r>
          </a:p>
          <a:p>
            <a:r>
              <a:rPr lang="nl-BE" dirty="0"/>
              <a:t>Omgevingsvergunningsdossier</a:t>
            </a:r>
          </a:p>
          <a:p>
            <a:pPr lvl="1"/>
            <a:r>
              <a:rPr lang="nl-BE" dirty="0"/>
              <a:t>Contact met verschillende instanties</a:t>
            </a:r>
          </a:p>
          <a:p>
            <a:r>
              <a:rPr lang="nl-BE" dirty="0"/>
              <a:t>Extra onderzoeken</a:t>
            </a:r>
          </a:p>
          <a:p>
            <a:pPr lvl="1"/>
            <a:r>
              <a:rPr lang="nl-BE" dirty="0"/>
              <a:t>Peilingen naar nutsleidingen</a:t>
            </a:r>
          </a:p>
          <a:p>
            <a:pPr lvl="1"/>
            <a:r>
              <a:rPr lang="nl-BE" dirty="0" err="1"/>
              <a:t>Milieuhygiënisch</a:t>
            </a:r>
            <a:r>
              <a:rPr lang="nl-BE" dirty="0"/>
              <a:t> onderzoek</a:t>
            </a:r>
          </a:p>
          <a:p>
            <a:pPr lvl="1"/>
            <a:r>
              <a:rPr lang="nl-BE" dirty="0"/>
              <a:t>Archeologie</a:t>
            </a:r>
          </a:p>
          <a:p>
            <a:r>
              <a:rPr lang="nl-BE" dirty="0"/>
              <a:t>Start der werken (voorjaar 2020)</a:t>
            </a:r>
          </a:p>
          <a:p>
            <a:pPr marL="0" indent="0">
              <a:buNone/>
            </a:pPr>
            <a:endParaRPr lang="nl-BE" dirty="0"/>
          </a:p>
          <a:p>
            <a:endParaRPr lang="nl-BE" dirty="0"/>
          </a:p>
          <a:p>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209387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zullen de werken verlopen?</a:t>
            </a:r>
            <a:endParaRPr lang="nl-BE" dirty="0"/>
          </a:p>
        </p:txBody>
      </p:sp>
      <p:sp>
        <p:nvSpPr>
          <p:cNvPr id="9" name="Punthaak 8">
            <a:hlinkClick r:id="rId3" action="ppaction://hlinksldjump"/>
          </p:cNvPr>
          <p:cNvSpPr/>
          <p:nvPr/>
        </p:nvSpPr>
        <p:spPr>
          <a:xfrm flipH="1">
            <a:off x="8215338" y="6072206"/>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Picture 2" descr="T:\Vincent\Infoavond\AFBEELDINGEN 30-01-2013\3-OPBRAAK WEGENIS.jpg"/>
          <p:cNvPicPr>
            <a:picLocks noChangeAspect="1" noChangeArrowheads="1"/>
          </p:cNvPicPr>
          <p:nvPr/>
        </p:nvPicPr>
        <p:blipFill>
          <a:blip r:embed="rId4" cstate="print"/>
          <a:srcRect l="3780" t="7559" r="11339" b="15118"/>
          <a:stretch>
            <a:fillRect/>
          </a:stretch>
        </p:blipFill>
        <p:spPr bwMode="auto">
          <a:xfrm>
            <a:off x="1146949" y="1643050"/>
            <a:ext cx="6850103" cy="4680000"/>
          </a:xfrm>
          <a:prstGeom prst="rect">
            <a:avLst/>
          </a:prstGeom>
          <a:noFill/>
        </p:spPr>
      </p:pic>
    </p:spTree>
    <p:extLst>
      <p:ext uri="{BB962C8B-B14F-4D97-AF65-F5344CB8AC3E}">
        <p14:creationId xmlns:p14="http://schemas.microsoft.com/office/powerpoint/2010/main" val="4124371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zullen de werken verlopen?</a:t>
            </a:r>
            <a:endParaRPr lang="nl-BE" dirty="0"/>
          </a:p>
        </p:txBody>
      </p:sp>
      <p:sp>
        <p:nvSpPr>
          <p:cNvPr id="9" name="Punthaak 8">
            <a:hlinkClick r:id="rId3" action="ppaction://hlinksldjump"/>
          </p:cNvPr>
          <p:cNvSpPr/>
          <p:nvPr/>
        </p:nvSpPr>
        <p:spPr>
          <a:xfrm flipH="1">
            <a:off x="8215338" y="6072206"/>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Picture 3" descr="T:\Vincent\Infoavond\AFBEELDINGEN 30-01-2013\4- RIOLERINGSWERKEN.jpg"/>
          <p:cNvPicPr>
            <a:picLocks noChangeAspect="1" noChangeArrowheads="1"/>
          </p:cNvPicPr>
          <p:nvPr/>
        </p:nvPicPr>
        <p:blipFill>
          <a:blip r:embed="rId4" cstate="print"/>
          <a:srcRect l="9449" t="8189" r="6614" b="15748"/>
          <a:stretch>
            <a:fillRect/>
          </a:stretch>
        </p:blipFill>
        <p:spPr bwMode="auto">
          <a:xfrm>
            <a:off x="1129017" y="1643050"/>
            <a:ext cx="6885967" cy="4680000"/>
          </a:xfrm>
          <a:prstGeom prst="rect">
            <a:avLst/>
          </a:prstGeom>
          <a:noFill/>
        </p:spPr>
      </p:pic>
    </p:spTree>
    <p:extLst>
      <p:ext uri="{BB962C8B-B14F-4D97-AF65-F5344CB8AC3E}">
        <p14:creationId xmlns:p14="http://schemas.microsoft.com/office/powerpoint/2010/main" val="1681804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zullen de werken verlopen?</a:t>
            </a:r>
            <a:endParaRPr lang="nl-BE" dirty="0"/>
          </a:p>
        </p:txBody>
      </p:sp>
      <p:sp>
        <p:nvSpPr>
          <p:cNvPr id="9" name="Punthaak 8">
            <a:hlinkClick r:id="rId3" action="ppaction://hlinksldjump"/>
          </p:cNvPr>
          <p:cNvSpPr/>
          <p:nvPr/>
        </p:nvSpPr>
        <p:spPr>
          <a:xfrm flipH="1">
            <a:off x="8215338" y="6072206"/>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Picture 3" descr="T:\Vincent\Infoavond\AFBEELDINGEN 30-01-2013\6- HUISAANSLUITING 2.jpg"/>
          <p:cNvPicPr>
            <a:picLocks noChangeAspect="1" noChangeArrowheads="1"/>
          </p:cNvPicPr>
          <p:nvPr/>
        </p:nvPicPr>
        <p:blipFill>
          <a:blip r:embed="rId4" cstate="print"/>
          <a:srcRect l="17008" t="15748" r="16063" b="23307"/>
          <a:stretch>
            <a:fillRect/>
          </a:stretch>
        </p:blipFill>
        <p:spPr bwMode="auto">
          <a:xfrm>
            <a:off x="1142976" y="1643050"/>
            <a:ext cx="6852641" cy="4680000"/>
          </a:xfrm>
          <a:prstGeom prst="rect">
            <a:avLst/>
          </a:prstGeom>
          <a:noFill/>
        </p:spPr>
      </p:pic>
    </p:spTree>
    <p:extLst>
      <p:ext uri="{BB962C8B-B14F-4D97-AF65-F5344CB8AC3E}">
        <p14:creationId xmlns:p14="http://schemas.microsoft.com/office/powerpoint/2010/main" val="2710877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zullen de werken verlopen?</a:t>
            </a:r>
            <a:endParaRPr lang="nl-BE" dirty="0"/>
          </a:p>
        </p:txBody>
      </p:sp>
      <p:sp>
        <p:nvSpPr>
          <p:cNvPr id="9" name="Punthaak 8">
            <a:hlinkClick r:id="rId3" action="ppaction://hlinksldjump"/>
          </p:cNvPr>
          <p:cNvSpPr/>
          <p:nvPr/>
        </p:nvSpPr>
        <p:spPr>
          <a:xfrm flipH="1">
            <a:off x="8215338" y="6072206"/>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Picture 2" descr="T:\Vincent\Infoavond\AFBEELDINGEN 30-01-2013\9-KWS-TOPLAAG .jpg"/>
          <p:cNvPicPr>
            <a:picLocks noChangeAspect="1" noChangeArrowheads="1"/>
          </p:cNvPicPr>
          <p:nvPr/>
        </p:nvPicPr>
        <p:blipFill>
          <a:blip r:embed="rId4" cstate="print"/>
          <a:srcRect l="10394" t="12598" r="7087" b="12598"/>
          <a:stretch>
            <a:fillRect/>
          </a:stretch>
        </p:blipFill>
        <p:spPr bwMode="auto">
          <a:xfrm>
            <a:off x="1130181" y="1643050"/>
            <a:ext cx="6883639" cy="4680000"/>
          </a:xfrm>
          <a:prstGeom prst="rect">
            <a:avLst/>
          </a:prstGeom>
          <a:noFill/>
        </p:spPr>
      </p:pic>
    </p:spTree>
    <p:extLst>
      <p:ext uri="{BB962C8B-B14F-4D97-AF65-F5344CB8AC3E}">
        <p14:creationId xmlns:p14="http://schemas.microsoft.com/office/powerpoint/2010/main" val="3014607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Impact op het dagelijks leven</a:t>
            </a:r>
            <a:endParaRPr lang="nl-BE" dirty="0"/>
          </a:p>
        </p:txBody>
      </p:sp>
      <p:pic>
        <p:nvPicPr>
          <p:cNvPr id="10" name="Tijdelijke aanduiding voor inhoud 9" descr="20110303_Beersel_plaatsen klinkers_ Steenweg naar Halle02_JAN LOCUS.jpg"/>
          <p:cNvPicPr>
            <a:picLocks noGrp="1" noChangeAspect="1"/>
          </p:cNvPicPr>
          <p:nvPr>
            <p:ph idx="1"/>
          </p:nvPr>
        </p:nvPicPr>
        <p:blipFill>
          <a:blip r:embed="rId3" cstate="screen"/>
          <a:stretch>
            <a:fillRect/>
          </a:stretch>
        </p:blipFill>
        <p:spPr>
          <a:xfrm>
            <a:off x="1559454" y="1743075"/>
            <a:ext cx="6034617" cy="4525963"/>
          </a:xfrm>
        </p:spPr>
      </p:pic>
      <p:sp>
        <p:nvSpPr>
          <p:cNvPr id="11" name="Punthaak 10">
            <a:hlinkClick r:id="rId4" action="ppaction://hlinksldjump"/>
          </p:cNvPr>
          <p:cNvSpPr/>
          <p:nvPr/>
        </p:nvSpPr>
        <p:spPr>
          <a:xfrm flipH="1">
            <a:off x="8072462" y="6011401"/>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071447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Communicatie</a:t>
            </a:r>
            <a:endParaRPr lang="nl-BE" dirty="0"/>
          </a:p>
        </p:txBody>
      </p:sp>
      <p:pic>
        <p:nvPicPr>
          <p:cNvPr id="8" name="Tijdelijke aanduiding voor inhoud 7" descr="Lovendegem_20090512_VDB (1)_klein.tif"/>
          <p:cNvPicPr>
            <a:picLocks noGrp="1" noChangeAspect="1"/>
          </p:cNvPicPr>
          <p:nvPr>
            <p:ph idx="1"/>
          </p:nvPr>
        </p:nvPicPr>
        <p:blipFill>
          <a:blip r:embed="rId3" cstate="screen"/>
          <a:stretch>
            <a:fillRect/>
          </a:stretch>
        </p:blipFill>
        <p:spPr>
          <a:xfrm>
            <a:off x="276225" y="2800740"/>
            <a:ext cx="8601075" cy="2410632"/>
          </a:xfrm>
        </p:spPr>
      </p:pic>
    </p:spTree>
    <p:extLst>
      <p:ext uri="{BB962C8B-B14F-4D97-AF65-F5344CB8AC3E}">
        <p14:creationId xmlns:p14="http://schemas.microsoft.com/office/powerpoint/2010/main" val="4079507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is afkoppelen</a:t>
            </a:r>
          </a:p>
        </p:txBody>
      </p:sp>
      <p:sp>
        <p:nvSpPr>
          <p:cNvPr id="5" name="Tekstvak 4"/>
          <p:cNvSpPr txBox="1"/>
          <p:nvPr/>
        </p:nvSpPr>
        <p:spPr>
          <a:xfrm>
            <a:off x="357158" y="1772816"/>
            <a:ext cx="7572428" cy="3477875"/>
          </a:xfrm>
          <a:prstGeom prst="rect">
            <a:avLst/>
          </a:prstGeom>
          <a:noFill/>
        </p:spPr>
        <p:txBody>
          <a:bodyPr wrap="square">
            <a:spAutoFit/>
          </a:bodyPr>
          <a:lstStyle/>
          <a:p>
            <a:pPr marL="457200" indent="-457200">
              <a:buFont typeface="+mj-lt"/>
              <a:buAutoNum type="arabicPeriod"/>
              <a:defRPr/>
            </a:pPr>
            <a:r>
              <a:rPr lang="nl-BE" sz="2000" dirty="0">
                <a:latin typeface="Arial" pitchFamily="34" charset="0"/>
                <a:cs typeface="Arial" pitchFamily="34" charset="0"/>
              </a:rPr>
              <a:t>Afvalwater (zonder regenwater)</a:t>
            </a:r>
          </a:p>
          <a:p>
            <a:pPr marL="914400" lvl="1" indent="-457200">
              <a:buFont typeface="Arial" pitchFamily="34" charset="0"/>
              <a:buChar char="•"/>
              <a:defRPr/>
            </a:pPr>
            <a:r>
              <a:rPr lang="nl-BE" sz="2000" dirty="0">
                <a:latin typeface="Arial" pitchFamily="34" charset="0"/>
                <a:cs typeface="Arial" pitchFamily="34" charset="0"/>
              </a:rPr>
              <a:t>Riolering (geen zink- of sterfputten)</a:t>
            </a:r>
          </a:p>
          <a:p>
            <a:pPr marL="914400" lvl="1" indent="-457200">
              <a:buFont typeface="Arial" pitchFamily="34" charset="0"/>
              <a:buChar char="•"/>
              <a:defRPr/>
            </a:pPr>
            <a:r>
              <a:rPr lang="nl-BE" sz="2000" dirty="0">
                <a:latin typeface="Arial" pitchFamily="34" charset="0"/>
                <a:cs typeface="Arial" pitchFamily="34" charset="0"/>
              </a:rPr>
              <a:t>Septische putten niet toegelaten </a:t>
            </a:r>
          </a:p>
          <a:p>
            <a:pPr lvl="1">
              <a:defRPr/>
            </a:pPr>
            <a:r>
              <a:rPr lang="nl-BE" sz="2000" dirty="0">
                <a:latin typeface="Arial" pitchFamily="34" charset="0"/>
                <a:cs typeface="Arial" pitchFamily="34" charset="0"/>
              </a:rPr>
              <a:t>	(dienen gesupprimeerd te worden)</a:t>
            </a:r>
          </a:p>
          <a:p>
            <a:pPr marL="914400" lvl="1" indent="-457200">
              <a:defRPr/>
            </a:pPr>
            <a:endParaRPr lang="nl-BE" sz="2000" dirty="0">
              <a:latin typeface="Arial" pitchFamily="34" charset="0"/>
              <a:cs typeface="Arial" pitchFamily="34" charset="0"/>
            </a:endParaRPr>
          </a:p>
          <a:p>
            <a:pPr marL="914400" lvl="1" indent="-457200">
              <a:defRPr/>
            </a:pPr>
            <a:endParaRPr lang="nl-BE" sz="2000" dirty="0">
              <a:latin typeface="Arial" pitchFamily="34" charset="0"/>
              <a:cs typeface="Arial" pitchFamily="34" charset="0"/>
            </a:endParaRPr>
          </a:p>
          <a:p>
            <a:pPr marL="914400" lvl="1" indent="-457200">
              <a:defRPr/>
            </a:pPr>
            <a:endParaRPr lang="nl-BE" sz="2000" dirty="0">
              <a:latin typeface="Arial" pitchFamily="34" charset="0"/>
              <a:cs typeface="Arial" pitchFamily="34" charset="0"/>
            </a:endParaRPr>
          </a:p>
          <a:p>
            <a:pPr marL="457200" indent="-457200">
              <a:buFont typeface="+mj-lt"/>
              <a:buAutoNum type="arabicPeriod"/>
              <a:defRPr/>
            </a:pPr>
            <a:r>
              <a:rPr lang="nl-BE" sz="2000" dirty="0">
                <a:latin typeface="Arial" pitchFamily="34" charset="0"/>
                <a:cs typeface="Arial" pitchFamily="34" charset="0"/>
              </a:rPr>
              <a:t>Waarom afkoppeling op privé?</a:t>
            </a:r>
          </a:p>
          <a:p>
            <a:pPr marL="914400" lvl="1" indent="-457200">
              <a:buFont typeface="Arial" pitchFamily="34" charset="0"/>
              <a:buChar char="•"/>
              <a:defRPr/>
            </a:pPr>
            <a:r>
              <a:rPr lang="nl-BE" sz="2000" dirty="0">
                <a:latin typeface="Arial" pitchFamily="34" charset="0"/>
                <a:cs typeface="Arial" pitchFamily="34" charset="0"/>
              </a:rPr>
              <a:t>Beter voor u en het milieu</a:t>
            </a:r>
          </a:p>
          <a:p>
            <a:pPr marL="914400" lvl="1" indent="-457200">
              <a:buFont typeface="Arial" pitchFamily="34" charset="0"/>
              <a:buChar char="•"/>
              <a:defRPr/>
            </a:pPr>
            <a:r>
              <a:rPr lang="nl-BE" sz="2000" dirty="0">
                <a:latin typeface="Arial" pitchFamily="34" charset="0"/>
                <a:cs typeface="Arial" pitchFamily="34" charset="0"/>
              </a:rPr>
              <a:t>Betere zuiveringsresultaten (hoe vuiler hoe beter)</a:t>
            </a:r>
          </a:p>
          <a:p>
            <a:pPr marL="914400" lvl="1" indent="-457200">
              <a:buFont typeface="Arial" pitchFamily="34" charset="0"/>
              <a:buChar char="•"/>
              <a:defRPr/>
            </a:pPr>
            <a:r>
              <a:rPr lang="nl-BE" sz="2000" dirty="0" err="1">
                <a:latin typeface="Arial" pitchFamily="34" charset="0"/>
                <a:cs typeface="Arial" pitchFamily="34" charset="0"/>
              </a:rPr>
              <a:t>Vlarem</a:t>
            </a:r>
            <a:r>
              <a:rPr lang="nl-BE" sz="2000" dirty="0">
                <a:latin typeface="Arial" pitchFamily="34" charset="0"/>
                <a:cs typeface="Arial" pitchFamily="34" charset="0"/>
              </a:rPr>
              <a:t>-wetgeving verplicht de afkoppelingen</a:t>
            </a:r>
          </a:p>
        </p:txBody>
      </p:sp>
      <p:pic>
        <p:nvPicPr>
          <p:cNvPr id="6" name="Picture 6" descr="IMG_1763"/>
          <p:cNvPicPr>
            <a:picLocks noChangeAspect="1" noChangeArrowheads="1"/>
          </p:cNvPicPr>
          <p:nvPr/>
        </p:nvPicPr>
        <p:blipFill>
          <a:blip r:embed="rId2" cstate="print"/>
          <a:srcRect/>
          <a:stretch>
            <a:fillRect/>
          </a:stretch>
        </p:blipFill>
        <p:spPr bwMode="auto">
          <a:xfrm>
            <a:off x="6012160" y="1340768"/>
            <a:ext cx="2571768" cy="2952771"/>
          </a:xfrm>
          <a:prstGeom prst="rect">
            <a:avLst/>
          </a:prstGeom>
          <a:noFill/>
          <a:ln w="9525">
            <a:noFill/>
            <a:miter lim="800000"/>
            <a:headEnd/>
            <a:tailEnd/>
          </a:ln>
        </p:spPr>
      </p:pic>
      <p:sp>
        <p:nvSpPr>
          <p:cNvPr id="2" name="Rechthoek 1"/>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04375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het regenwater</a:t>
            </a:r>
          </a:p>
        </p:txBody>
      </p:sp>
      <p:sp>
        <p:nvSpPr>
          <p:cNvPr id="7" name="Tijdelijke aanduiding voor inhoud 2"/>
          <p:cNvSpPr txBox="1">
            <a:spLocks/>
          </p:cNvSpPr>
          <p:nvPr/>
        </p:nvSpPr>
        <p:spPr>
          <a:xfrm>
            <a:off x="276226" y="1743075"/>
            <a:ext cx="8601074"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buFont typeface="+mj-lt"/>
              <a:buAutoNum type="arabicPeriod"/>
            </a:pPr>
            <a:r>
              <a:rPr lang="nl-BE"/>
              <a:t>Hergebruiken</a:t>
            </a:r>
            <a:endParaRPr lang="nl-BE" dirty="0"/>
          </a:p>
        </p:txBody>
      </p:sp>
      <p:pic>
        <p:nvPicPr>
          <p:cNvPr id="8" name="Afbeelding 7" descr="kind aan regenwaterpomp01.jpg"/>
          <p:cNvPicPr>
            <a:picLocks noChangeAspect="1"/>
          </p:cNvPicPr>
          <p:nvPr/>
        </p:nvPicPr>
        <p:blipFill>
          <a:blip r:embed="rId2" cstate="print"/>
          <a:stretch>
            <a:fillRect/>
          </a:stretch>
        </p:blipFill>
        <p:spPr>
          <a:xfrm>
            <a:off x="3262807" y="2708920"/>
            <a:ext cx="2627912" cy="3503882"/>
          </a:xfrm>
          <a:prstGeom prst="rect">
            <a:avLst/>
          </a:prstGeom>
        </p:spPr>
      </p:pic>
      <p:sp>
        <p:nvSpPr>
          <p:cNvPr id="6" name="Rechthoek 5"/>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9228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het regenwater</a:t>
            </a:r>
          </a:p>
        </p:txBody>
      </p:sp>
      <p:sp>
        <p:nvSpPr>
          <p:cNvPr id="3" name="Tijdelijke aanduiding voor inhoud 2"/>
          <p:cNvSpPr txBox="1">
            <a:spLocks/>
          </p:cNvSpPr>
          <p:nvPr/>
        </p:nvSpPr>
        <p:spPr>
          <a:xfrm>
            <a:off x="276226" y="1743075"/>
            <a:ext cx="8601074"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buFont typeface="+mj-lt"/>
              <a:buAutoNum type="arabicPeriod"/>
            </a:pPr>
            <a:r>
              <a:rPr lang="nl-BE">
                <a:solidFill>
                  <a:schemeClr val="bg1">
                    <a:lumMod val="85000"/>
                  </a:schemeClr>
                </a:solidFill>
              </a:rPr>
              <a:t>Hergebruik</a:t>
            </a:r>
          </a:p>
          <a:p>
            <a:pPr marL="457200" indent="-457200">
              <a:buFont typeface="+mj-lt"/>
              <a:buAutoNum type="arabicPeriod"/>
            </a:pPr>
            <a:r>
              <a:rPr lang="nl-BE"/>
              <a:t>Infiltratie op eigen terrein</a:t>
            </a:r>
            <a:endParaRPr lang="nl-BE" dirty="0"/>
          </a:p>
        </p:txBody>
      </p:sp>
      <p:pic>
        <p:nvPicPr>
          <p:cNvPr id="5" name="Afbeelding 4" descr="Duffelsesteenweg 36_5.jpg"/>
          <p:cNvPicPr>
            <a:picLocks noChangeAspect="1"/>
          </p:cNvPicPr>
          <p:nvPr/>
        </p:nvPicPr>
        <p:blipFill>
          <a:blip r:embed="rId2" cstate="print"/>
          <a:stretch>
            <a:fillRect/>
          </a:stretch>
        </p:blipFill>
        <p:spPr>
          <a:xfrm>
            <a:off x="2163482" y="2906369"/>
            <a:ext cx="4826562" cy="3619925"/>
          </a:xfrm>
          <a:prstGeom prst="rect">
            <a:avLst/>
          </a:prstGeom>
        </p:spPr>
      </p:pic>
      <p:sp>
        <p:nvSpPr>
          <p:cNvPr id="6" name="Rechthoek 5"/>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3465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Waarom zijn we hier samen?</a:t>
            </a:r>
            <a:endParaRPr lang="nl-BE" dirty="0"/>
          </a:p>
        </p:txBody>
      </p:sp>
      <p:sp>
        <p:nvSpPr>
          <p:cNvPr id="9" name="Punthaak 8">
            <a:hlinkClick r:id="rId3" action="ppaction://hlinksldjump"/>
          </p:cNvPr>
          <p:cNvSpPr/>
          <p:nvPr/>
        </p:nvSpPr>
        <p:spPr>
          <a:xfrm flipH="1">
            <a:off x="8286776" y="6215082"/>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6" name="Tijdelijke aanduiding voor inhoud 7" descr="20110225_Heist-op-den-berg_Biekorfstraat08_KP.tif"/>
          <p:cNvPicPr>
            <a:picLocks noChangeAspect="1"/>
          </p:cNvPicPr>
          <p:nvPr/>
        </p:nvPicPr>
        <p:blipFill>
          <a:blip r:embed="rId4" cstate="screen"/>
          <a:stretch>
            <a:fillRect/>
          </a:stretch>
        </p:blipFill>
        <p:spPr>
          <a:xfrm>
            <a:off x="912004" y="1571613"/>
            <a:ext cx="7303334" cy="4868888"/>
          </a:xfrm>
          <a:prstGeom prst="rect">
            <a:avLst/>
          </a:prstGeom>
          <a:ln>
            <a:noFill/>
          </a:ln>
        </p:spPr>
      </p:pic>
      <p:pic>
        <p:nvPicPr>
          <p:cNvPr id="12" name="Tijdelijke aanduiding voor inhoud 7" descr="20110225_Heist-op-den-berg_Biekorfstraat08_KP.tif"/>
          <p:cNvPicPr>
            <a:picLocks noChangeAspect="1"/>
          </p:cNvPicPr>
          <p:nvPr/>
        </p:nvPicPr>
        <p:blipFill>
          <a:blip r:embed="rId5" cstate="screen">
            <a:lum bright="40000" contrast="-40000"/>
          </a:blip>
          <a:srcRect/>
          <a:stretch>
            <a:fillRect/>
          </a:stretch>
        </p:blipFill>
        <p:spPr>
          <a:xfrm>
            <a:off x="917232" y="1571612"/>
            <a:ext cx="3643338" cy="4868888"/>
          </a:xfrm>
          <a:prstGeom prst="rect">
            <a:avLst/>
          </a:prstGeom>
          <a:ln>
            <a:noFill/>
          </a:ln>
        </p:spPr>
      </p:pic>
      <p:sp>
        <p:nvSpPr>
          <p:cNvPr id="7" name="Tekstvak 6"/>
          <p:cNvSpPr txBox="1"/>
          <p:nvPr/>
        </p:nvSpPr>
        <p:spPr>
          <a:xfrm>
            <a:off x="1071538" y="1785926"/>
            <a:ext cx="3357586" cy="1200329"/>
          </a:xfrm>
          <a:prstGeom prst="rect">
            <a:avLst/>
          </a:prstGeom>
          <a:noFill/>
        </p:spPr>
        <p:txBody>
          <a:bodyPr wrap="square" rtlCol="0">
            <a:spAutoFit/>
          </a:bodyPr>
          <a:lstStyle/>
          <a:p>
            <a:pPr>
              <a:buFont typeface="Arial" pitchFamily="34" charset="0"/>
              <a:buChar char="•"/>
            </a:pPr>
            <a:r>
              <a:rPr lang="nl-BE" b="1" dirty="0" smtClean="0"/>
              <a:t> Waarom deze werken?</a:t>
            </a:r>
          </a:p>
          <a:p>
            <a:pPr>
              <a:buFont typeface="Arial" pitchFamily="34" charset="0"/>
              <a:buChar char="•"/>
            </a:pPr>
            <a:r>
              <a:rPr lang="nl-BE" b="1" dirty="0" smtClean="0"/>
              <a:t> Wat gaat er veranderen?</a:t>
            </a:r>
          </a:p>
          <a:p>
            <a:pPr>
              <a:buFont typeface="Arial" pitchFamily="34" charset="0"/>
              <a:buChar char="•"/>
            </a:pPr>
            <a:r>
              <a:rPr lang="nl-BE" b="1" dirty="0" smtClean="0"/>
              <a:t> Hoe zullen de werken verlopen?</a:t>
            </a:r>
          </a:p>
          <a:p>
            <a:pPr>
              <a:buFont typeface="Arial" pitchFamily="34" charset="0"/>
              <a:buChar char="•"/>
            </a:pPr>
            <a:r>
              <a:rPr lang="nl-BE" b="1" dirty="0" smtClean="0"/>
              <a:t> Vragenronde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het regenwater</a:t>
            </a:r>
          </a:p>
        </p:txBody>
      </p:sp>
      <p:sp>
        <p:nvSpPr>
          <p:cNvPr id="3" name="Tijdelijke aanduiding voor inhoud 2"/>
          <p:cNvSpPr txBox="1">
            <a:spLocks/>
          </p:cNvSpPr>
          <p:nvPr/>
        </p:nvSpPr>
        <p:spPr>
          <a:xfrm>
            <a:off x="276226" y="1743075"/>
            <a:ext cx="8601074"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buFont typeface="+mj-lt"/>
              <a:buAutoNum type="arabicPeriod"/>
            </a:pPr>
            <a:r>
              <a:rPr lang="nl-BE">
                <a:solidFill>
                  <a:schemeClr val="bg1">
                    <a:lumMod val="85000"/>
                  </a:schemeClr>
                </a:solidFill>
              </a:rPr>
              <a:t>Hergebruik</a:t>
            </a:r>
          </a:p>
          <a:p>
            <a:pPr marL="457200" indent="-457200">
              <a:buFont typeface="+mj-lt"/>
              <a:buAutoNum type="arabicPeriod"/>
            </a:pPr>
            <a:r>
              <a:rPr lang="nl-BE">
                <a:solidFill>
                  <a:schemeClr val="bg1">
                    <a:lumMod val="85000"/>
                  </a:schemeClr>
                </a:solidFill>
              </a:rPr>
              <a:t>Infiltratie op eigen terrein</a:t>
            </a:r>
          </a:p>
          <a:p>
            <a:pPr marL="457200" indent="-457200">
              <a:buFont typeface="+mj-lt"/>
              <a:buAutoNum type="arabicPeriod"/>
            </a:pPr>
            <a:r>
              <a:rPr lang="nl-BE"/>
              <a:t>Buffering op eigen terrein</a:t>
            </a:r>
            <a:endParaRPr lang="nl-BE" dirty="0"/>
          </a:p>
        </p:txBody>
      </p:sp>
      <p:pic>
        <p:nvPicPr>
          <p:cNvPr id="6" name="Picture 3" descr="M:\Technisch Ontwerp\afkoppelingen\Algemeen\Foto's\merkwaardig\IMG_0002.jpg"/>
          <p:cNvPicPr>
            <a:picLocks noChangeAspect="1" noChangeArrowheads="1"/>
          </p:cNvPicPr>
          <p:nvPr/>
        </p:nvPicPr>
        <p:blipFill>
          <a:blip r:embed="rId2" cstate="print"/>
          <a:srcRect l="16640" r="26568"/>
          <a:stretch>
            <a:fillRect/>
          </a:stretch>
        </p:blipFill>
        <p:spPr bwMode="auto">
          <a:xfrm>
            <a:off x="3440765" y="3501008"/>
            <a:ext cx="2271995" cy="3000592"/>
          </a:xfrm>
          <a:prstGeom prst="rect">
            <a:avLst/>
          </a:prstGeom>
          <a:noFill/>
        </p:spPr>
      </p:pic>
      <p:sp>
        <p:nvSpPr>
          <p:cNvPr id="7" name="Rechthoek 6"/>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1471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het regenwater</a:t>
            </a:r>
          </a:p>
        </p:txBody>
      </p:sp>
      <p:sp>
        <p:nvSpPr>
          <p:cNvPr id="3" name="Tijdelijke aanduiding voor inhoud 2"/>
          <p:cNvSpPr txBox="1">
            <a:spLocks/>
          </p:cNvSpPr>
          <p:nvPr/>
        </p:nvSpPr>
        <p:spPr>
          <a:xfrm>
            <a:off x="276226" y="1743075"/>
            <a:ext cx="8601074"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buFont typeface="+mj-lt"/>
              <a:buAutoNum type="arabicPeriod"/>
            </a:pPr>
            <a:r>
              <a:rPr lang="nl-BE" dirty="0">
                <a:solidFill>
                  <a:schemeClr val="bg1">
                    <a:lumMod val="85000"/>
                  </a:schemeClr>
                </a:solidFill>
              </a:rPr>
              <a:t>Hergebruik</a:t>
            </a:r>
          </a:p>
          <a:p>
            <a:pPr marL="457200" indent="-457200">
              <a:buFont typeface="+mj-lt"/>
              <a:buAutoNum type="arabicPeriod"/>
            </a:pPr>
            <a:r>
              <a:rPr lang="nl-BE" dirty="0">
                <a:solidFill>
                  <a:schemeClr val="bg1">
                    <a:lumMod val="85000"/>
                  </a:schemeClr>
                </a:solidFill>
              </a:rPr>
              <a:t>Infiltratie op eigen terrein</a:t>
            </a:r>
          </a:p>
          <a:p>
            <a:pPr marL="457200" indent="-457200">
              <a:buFont typeface="+mj-lt"/>
              <a:buAutoNum type="arabicPeriod"/>
            </a:pPr>
            <a:r>
              <a:rPr lang="nl-BE" dirty="0">
                <a:solidFill>
                  <a:schemeClr val="bg1">
                    <a:lumMod val="85000"/>
                  </a:schemeClr>
                </a:solidFill>
              </a:rPr>
              <a:t>Buffering op eigen terrein</a:t>
            </a:r>
          </a:p>
          <a:p>
            <a:pPr marL="457200" indent="-457200">
              <a:buFont typeface="+mj-lt"/>
              <a:buAutoNum type="arabicPeriod"/>
            </a:pPr>
            <a:r>
              <a:rPr lang="nl-BE" dirty="0"/>
              <a:t>Aansluiten op regenwaterleiding in de straat</a:t>
            </a:r>
          </a:p>
        </p:txBody>
      </p:sp>
      <p:sp>
        <p:nvSpPr>
          <p:cNvPr id="5" name="Rechthoek 4"/>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4925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Rol van de afkoppelingsdeskundige</a:t>
            </a:r>
          </a:p>
        </p:txBody>
      </p:sp>
      <p:sp>
        <p:nvSpPr>
          <p:cNvPr id="6" name="Tekstvak 5"/>
          <p:cNvSpPr txBox="1"/>
          <p:nvPr/>
        </p:nvSpPr>
        <p:spPr>
          <a:xfrm>
            <a:off x="357158" y="1606091"/>
            <a:ext cx="8103274" cy="5509200"/>
          </a:xfrm>
          <a:prstGeom prst="rect">
            <a:avLst/>
          </a:prstGeom>
          <a:noFill/>
        </p:spPr>
        <p:txBody>
          <a:bodyPr wrap="square">
            <a:spAutoFit/>
          </a:bodyPr>
          <a:lstStyle/>
          <a:p>
            <a:pPr marL="457200" indent="-457200">
              <a:buFont typeface="Arial" panose="020B0604020202020204" pitchFamily="34" charset="0"/>
              <a:buChar char="•"/>
              <a:defRPr/>
            </a:pPr>
            <a:r>
              <a:rPr lang="nl-BE" sz="2300" dirty="0">
                <a:latin typeface="Arial" pitchFamily="34" charset="0"/>
                <a:cs typeface="Arial" pitchFamily="34" charset="0"/>
              </a:rPr>
              <a:t>Inventarisatie bestaande toestand (</a:t>
            </a:r>
            <a:r>
              <a:rPr lang="nl-BE" sz="2300" dirty="0" err="1">
                <a:latin typeface="Arial" pitchFamily="34" charset="0"/>
                <a:cs typeface="Arial" pitchFamily="34" charset="0"/>
              </a:rPr>
              <a:t>dmv</a:t>
            </a:r>
            <a:r>
              <a:rPr lang="nl-BE" sz="2300" dirty="0">
                <a:latin typeface="Arial" pitchFamily="34" charset="0"/>
                <a:cs typeface="Arial" pitchFamily="34" charset="0"/>
              </a:rPr>
              <a:t> </a:t>
            </a:r>
            <a:r>
              <a:rPr lang="nl-BE" sz="2300" dirty="0" err="1">
                <a:latin typeface="Arial" pitchFamily="34" charset="0"/>
                <a:cs typeface="Arial" pitchFamily="34" charset="0"/>
              </a:rPr>
              <a:t>plaatsbezoek</a:t>
            </a:r>
            <a:r>
              <a:rPr lang="nl-BE" sz="2300" dirty="0">
                <a:latin typeface="Arial" pitchFamily="34" charset="0"/>
                <a:cs typeface="Arial" pitchFamily="34" charset="0"/>
              </a:rPr>
              <a:t>)</a:t>
            </a:r>
          </a:p>
          <a:p>
            <a:pPr marL="914400" lvl="1" indent="-457200">
              <a:buFont typeface="Wingdings" panose="05000000000000000000" pitchFamily="2" charset="2"/>
              <a:buChar char="ü"/>
              <a:defRPr/>
            </a:pPr>
            <a:r>
              <a:rPr lang="nl-BE" sz="2000" dirty="0">
                <a:latin typeface="Arial" pitchFamily="34" charset="0"/>
                <a:cs typeface="Arial" pitchFamily="34" charset="0"/>
              </a:rPr>
              <a:t>Plan van de woning en de leidingen (info eigenaar/bewoner – indien rioleringsplannen beschikbaar klaar te leggen)</a:t>
            </a:r>
          </a:p>
          <a:p>
            <a:pPr marL="914400" lvl="1" indent="-457200">
              <a:buFont typeface="Wingdings" panose="05000000000000000000" pitchFamily="2" charset="2"/>
              <a:buChar char="ü"/>
              <a:defRPr/>
            </a:pPr>
            <a:r>
              <a:rPr lang="nl-BE" sz="2000" dirty="0">
                <a:latin typeface="Arial" pitchFamily="34" charset="0"/>
                <a:cs typeface="Arial" pitchFamily="34" charset="0"/>
              </a:rPr>
              <a:t>Opmeting, analyse ter plaatse</a:t>
            </a:r>
          </a:p>
          <a:p>
            <a:pPr marL="914400" lvl="1" indent="-457200">
              <a:buFont typeface="Wingdings" panose="05000000000000000000" pitchFamily="2" charset="2"/>
              <a:buChar char="ü"/>
              <a:defRPr/>
            </a:pPr>
            <a:r>
              <a:rPr lang="nl-BE" sz="2000" dirty="0">
                <a:latin typeface="Arial" pitchFamily="34" charset="0"/>
                <a:cs typeface="Arial" pitchFamily="34" charset="0"/>
              </a:rPr>
              <a:t>Overleg met eigenaar omtrent ontworpen toestand</a:t>
            </a:r>
          </a:p>
          <a:p>
            <a:pPr marL="457200" indent="-457200">
              <a:defRPr/>
            </a:pPr>
            <a:endParaRPr lang="nl-BE" sz="2300" dirty="0"/>
          </a:p>
          <a:p>
            <a:pPr marL="457200" indent="-457200">
              <a:buFont typeface="Arial" panose="020B0604020202020204" pitchFamily="34" charset="0"/>
              <a:buChar char="•"/>
              <a:defRPr/>
            </a:pPr>
            <a:r>
              <a:rPr lang="nl-BE" sz="2300" dirty="0">
                <a:latin typeface="Arial" pitchFamily="34" charset="0"/>
                <a:cs typeface="Arial" pitchFamily="34" charset="0"/>
              </a:rPr>
              <a:t>Geplande toestand na afkoppeling</a:t>
            </a:r>
          </a:p>
          <a:p>
            <a:pPr marL="914400" lvl="1" indent="-457200">
              <a:buFont typeface="Wingdings" panose="05000000000000000000" pitchFamily="2" charset="2"/>
              <a:buChar char="ü"/>
              <a:defRPr/>
            </a:pPr>
            <a:r>
              <a:rPr lang="nl-BE" sz="2000" dirty="0">
                <a:latin typeface="Arial" pitchFamily="34" charset="0"/>
                <a:cs typeface="Arial" pitchFamily="34" charset="0"/>
              </a:rPr>
              <a:t>Opmaak plan + verslag met fotoreportage + raming der werken</a:t>
            </a:r>
          </a:p>
          <a:p>
            <a:pPr marL="914400" lvl="1" indent="-457200">
              <a:buFont typeface="Wingdings" panose="05000000000000000000" pitchFamily="2" charset="2"/>
              <a:buChar char="ü"/>
              <a:defRPr/>
            </a:pPr>
            <a:endParaRPr lang="nl-BE" sz="2000" dirty="0">
              <a:latin typeface="Arial" pitchFamily="34" charset="0"/>
              <a:cs typeface="Arial" pitchFamily="34" charset="0"/>
            </a:endParaRPr>
          </a:p>
          <a:p>
            <a:pPr lvl="1">
              <a:defRPr/>
            </a:pPr>
            <a:r>
              <a:rPr lang="nl-NL" sz="2000" b="1" kern="0" dirty="0">
                <a:solidFill>
                  <a:srgbClr val="00B050"/>
                </a:solidFill>
                <a:latin typeface="Arial" pitchFamily="34" charset="0"/>
                <a:cs typeface="Arial" pitchFamily="34" charset="0"/>
              </a:rPr>
              <a:t>Per woning wordt de beste oplossing gezocht, die voor alle partijen aanvaardbaar is.</a:t>
            </a:r>
            <a:endParaRPr lang="nl-BE" sz="2000" b="1" kern="0" dirty="0">
              <a:solidFill>
                <a:srgbClr val="00B050"/>
              </a:solidFill>
              <a:latin typeface="Arial" pitchFamily="34" charset="0"/>
              <a:cs typeface="Arial" pitchFamily="34" charset="0"/>
            </a:endParaRPr>
          </a:p>
          <a:p>
            <a:pPr lvl="1">
              <a:defRPr/>
            </a:pPr>
            <a:endParaRPr lang="nl-BE" sz="2000" dirty="0">
              <a:latin typeface="Arial" pitchFamily="34" charset="0"/>
              <a:cs typeface="Arial" pitchFamily="34" charset="0"/>
            </a:endParaRPr>
          </a:p>
          <a:p>
            <a:pPr lvl="1">
              <a:defRPr/>
            </a:pPr>
            <a:r>
              <a:rPr lang="nl-BE" sz="2000" dirty="0">
                <a:latin typeface="Arial" pitchFamily="34" charset="0"/>
                <a:cs typeface="Arial" pitchFamily="34" charset="0"/>
              </a:rPr>
              <a:t>Via de post in 2 exemplaren naar de eigenaar, 1 exemplaar getekend terugsturen indien akkoord met ons voorstel. Tevens overeenkomst gemeente invullen en mee terug sturen.</a:t>
            </a:r>
          </a:p>
          <a:p>
            <a:pPr marL="457200" indent="-457200">
              <a:defRPr/>
            </a:pPr>
            <a:endParaRPr lang="nl-BE" sz="2300" dirty="0"/>
          </a:p>
        </p:txBody>
      </p:sp>
    </p:spTree>
    <p:extLst>
      <p:ext uri="{BB962C8B-B14F-4D97-AF65-F5344CB8AC3E}">
        <p14:creationId xmlns:p14="http://schemas.microsoft.com/office/powerpoint/2010/main" val="295672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Wie zal de werken op privé uitvoeren</a:t>
            </a:r>
          </a:p>
        </p:txBody>
      </p:sp>
      <p:sp>
        <p:nvSpPr>
          <p:cNvPr id="6" name="Tekstvak 5"/>
          <p:cNvSpPr txBox="1"/>
          <p:nvPr/>
        </p:nvSpPr>
        <p:spPr>
          <a:xfrm>
            <a:off x="357158" y="1844824"/>
            <a:ext cx="8103274" cy="4693593"/>
          </a:xfrm>
          <a:prstGeom prst="rect">
            <a:avLst/>
          </a:prstGeom>
          <a:noFill/>
        </p:spPr>
        <p:txBody>
          <a:bodyPr wrap="square">
            <a:spAutoFit/>
          </a:bodyPr>
          <a:lstStyle/>
          <a:p>
            <a:pPr marL="457200" indent="-457200">
              <a:defRPr/>
            </a:pPr>
            <a:r>
              <a:rPr lang="nl-BE" sz="2300" dirty="0">
                <a:latin typeface="Arial" panose="020B0604020202020204" pitchFamily="34" charset="0"/>
                <a:cs typeface="Arial" panose="020B0604020202020204" pitchFamily="34" charset="0"/>
              </a:rPr>
              <a:t>	Volgende opties zijn mogelijk en kan u aanduiden in het keuzedocument:</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1) ofwel staat u als eigenaar zelf in voor de uitvoering 	van de werken (zelf uitvoeren of via zelf aangestelde 	aannemer)</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2) ofwel kiest u als eigenaar voor de aannemer van 	de afkoppelingen, dit betreft een gemeenschappelijke 	aannemer aangesteld door </a:t>
            </a:r>
            <a:r>
              <a:rPr lang="nl-BE" sz="2300" dirty="0" err="1">
                <a:latin typeface="Arial" panose="020B0604020202020204" pitchFamily="34" charset="0"/>
                <a:cs typeface="Arial" panose="020B0604020202020204" pitchFamily="34" charset="0"/>
              </a:rPr>
              <a:t>Aquafin</a:t>
            </a:r>
            <a:r>
              <a:rPr lang="nl-BE" sz="2300" dirty="0">
                <a:latin typeface="Arial" panose="020B0604020202020204" pitchFamily="34" charset="0"/>
                <a:cs typeface="Arial" panose="020B0604020202020204" pitchFamily="34" charset="0"/>
              </a:rPr>
              <a:t> NV.  </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a:t>
            </a:r>
            <a:endParaRPr lang="nl-BE" sz="20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defRPr/>
            </a:pPr>
            <a:endParaRPr lang="nl-BE" sz="2300" dirty="0"/>
          </a:p>
        </p:txBody>
      </p:sp>
    </p:spTree>
    <p:extLst>
      <p:ext uri="{BB962C8B-B14F-4D97-AF65-F5344CB8AC3E}">
        <p14:creationId xmlns:p14="http://schemas.microsoft.com/office/powerpoint/2010/main" val="3904178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Wie zal de afkoppelingen </a:t>
            </a:r>
            <a:br>
              <a:rPr lang="nl-BE" dirty="0">
                <a:solidFill>
                  <a:srgbClr val="00B0F0"/>
                </a:solidFill>
              </a:rPr>
            </a:br>
            <a:r>
              <a:rPr lang="nl-BE" dirty="0">
                <a:solidFill>
                  <a:srgbClr val="00B0F0"/>
                </a:solidFill>
              </a:rPr>
              <a:t>betalen?</a:t>
            </a:r>
          </a:p>
        </p:txBody>
      </p:sp>
      <p:sp>
        <p:nvSpPr>
          <p:cNvPr id="3" name="Tijdelijke aanduiding voor inhoud 2"/>
          <p:cNvSpPr>
            <a:spLocks noGrp="1"/>
          </p:cNvSpPr>
          <p:nvPr>
            <p:ph idx="1"/>
          </p:nvPr>
        </p:nvSpPr>
        <p:spPr>
          <a:xfrm>
            <a:off x="263779" y="1660508"/>
            <a:ext cx="8124645" cy="5197492"/>
          </a:xfrm>
        </p:spPr>
        <p:txBody>
          <a:bodyPr>
            <a:normAutofit/>
          </a:bodyPr>
          <a:lstStyle/>
          <a:p>
            <a:pPr marL="0" indent="0">
              <a:buNone/>
            </a:pPr>
            <a:r>
              <a:rPr lang="nl-BE" sz="2300" dirty="0">
                <a:latin typeface="Arial" panose="020B0604020202020204" pitchFamily="34" charset="0"/>
                <a:cs typeface="Arial" panose="020B0604020202020204" pitchFamily="34" charset="0"/>
              </a:rPr>
              <a:t>De werken op privaat domein dienen betaald te worden door de eigenaar van de betreffende woning. </a:t>
            </a:r>
          </a:p>
          <a:p>
            <a:pPr marL="0" indent="0">
              <a:buNone/>
            </a:pPr>
            <a:endParaRPr lang="nl-BE" sz="2300" dirty="0">
              <a:latin typeface="Arial" panose="020B0604020202020204" pitchFamily="34" charset="0"/>
              <a:cs typeface="Arial" panose="020B0604020202020204" pitchFamily="34" charset="0"/>
            </a:endParaRPr>
          </a:p>
          <a:p>
            <a:pPr marL="0" indent="0">
              <a:buNone/>
            </a:pPr>
            <a:r>
              <a:rPr lang="nl-BE" sz="2300" dirty="0">
                <a:latin typeface="Arial" panose="020B0604020202020204" pitchFamily="34" charset="0"/>
                <a:cs typeface="Arial" panose="020B0604020202020204" pitchFamily="34" charset="0"/>
              </a:rPr>
              <a:t>De gemeente Hoeilaart komt echter tussen met subsidies. De gemeentelijke subsidiëring bedraagt </a:t>
            </a:r>
            <a:r>
              <a:rPr lang="nl-BE" sz="2300" b="1" dirty="0">
                <a:latin typeface="Arial" panose="020B0604020202020204" pitchFamily="34" charset="0"/>
                <a:cs typeface="Arial" panose="020B0604020202020204" pitchFamily="34" charset="0"/>
              </a:rPr>
              <a:t>50%</a:t>
            </a:r>
            <a:r>
              <a:rPr lang="nl-BE" sz="2300" dirty="0">
                <a:latin typeface="Arial" panose="020B0604020202020204" pitchFamily="34" charset="0"/>
                <a:cs typeface="Arial" panose="020B0604020202020204" pitchFamily="34" charset="0"/>
              </a:rPr>
              <a:t> van bewezen (via facturen / </a:t>
            </a:r>
            <a:r>
              <a:rPr lang="nl-BE" sz="2300" dirty="0" err="1">
                <a:latin typeface="Arial" panose="020B0604020202020204" pitchFamily="34" charset="0"/>
                <a:cs typeface="Arial" panose="020B0604020202020204" pitchFamily="34" charset="0"/>
              </a:rPr>
              <a:t>kasbons</a:t>
            </a:r>
            <a:r>
              <a:rPr lang="nl-BE" sz="2300" dirty="0">
                <a:latin typeface="Arial" panose="020B0604020202020204" pitchFamily="34" charset="0"/>
                <a:cs typeface="Arial" panose="020B0604020202020204" pitchFamily="34" charset="0"/>
              </a:rPr>
              <a:t> / …) kosten met een maximum van </a:t>
            </a:r>
            <a:r>
              <a:rPr lang="nl-BE" sz="2300" b="1" dirty="0">
                <a:latin typeface="Arial" panose="020B0604020202020204" pitchFamily="34" charset="0"/>
                <a:cs typeface="Arial" panose="020B0604020202020204" pitchFamily="34" charset="0"/>
              </a:rPr>
              <a:t>1.250,00 €</a:t>
            </a:r>
            <a:r>
              <a:rPr lang="nl-BE" sz="2300" dirty="0">
                <a:latin typeface="Arial" panose="020B0604020202020204" pitchFamily="34" charset="0"/>
                <a:cs typeface="Arial" panose="020B0604020202020204" pitchFamily="34" charset="0"/>
              </a:rPr>
              <a:t>.</a:t>
            </a:r>
            <a:endParaRPr lang="nl-BE" sz="2300" b="1" dirty="0">
              <a:latin typeface="Arial" panose="020B0604020202020204" pitchFamily="34" charset="0"/>
              <a:cs typeface="Arial" panose="020B0604020202020204" pitchFamily="34" charset="0"/>
            </a:endParaRPr>
          </a:p>
          <a:p>
            <a:pPr lvl="3">
              <a:buNone/>
            </a:pPr>
            <a:endParaRPr lang="nl-BE" dirty="0"/>
          </a:p>
        </p:txBody>
      </p:sp>
    </p:spTree>
    <p:extLst>
      <p:ext uri="{BB962C8B-B14F-4D97-AF65-F5344CB8AC3E}">
        <p14:creationId xmlns:p14="http://schemas.microsoft.com/office/powerpoint/2010/main" val="81100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Timing</a:t>
            </a:r>
          </a:p>
        </p:txBody>
      </p:sp>
      <p:sp>
        <p:nvSpPr>
          <p:cNvPr id="3" name="Tijdelijke aanduiding voor inhoud 2"/>
          <p:cNvSpPr>
            <a:spLocks noGrp="1"/>
          </p:cNvSpPr>
          <p:nvPr>
            <p:ph idx="1"/>
          </p:nvPr>
        </p:nvSpPr>
        <p:spPr>
          <a:xfrm>
            <a:off x="263779" y="1660508"/>
            <a:ext cx="8601074" cy="5197492"/>
          </a:xfrm>
        </p:spPr>
        <p:txBody>
          <a:bodyPr>
            <a:normAutofit/>
          </a:bodyPr>
          <a:lstStyle/>
          <a:p>
            <a:pPr marL="0" indent="0">
              <a:buNone/>
            </a:pPr>
            <a:r>
              <a:rPr lang="nl-BE" sz="2300" dirty="0">
                <a:latin typeface="Arial" panose="020B0604020202020204" pitchFamily="34" charset="0"/>
                <a:cs typeface="Arial" panose="020B0604020202020204" pitchFamily="34" charset="0"/>
              </a:rPr>
              <a:t>De werken op privaat domein dienen uitgevoerd te zijn tegen het einde van de werken in de straat.</a:t>
            </a:r>
          </a:p>
          <a:p>
            <a:pPr marL="0" indent="0">
              <a:buNone/>
            </a:pPr>
            <a:endParaRPr lang="nl-BE" sz="2300" b="1" dirty="0">
              <a:latin typeface="Arial" panose="020B0604020202020204" pitchFamily="34" charset="0"/>
              <a:cs typeface="Arial" panose="020B0604020202020204" pitchFamily="34" charset="0"/>
            </a:endParaRPr>
          </a:p>
          <a:p>
            <a:pPr marL="0" indent="0">
              <a:buNone/>
            </a:pPr>
            <a:r>
              <a:rPr lang="nl-BE" sz="2300" dirty="0">
                <a:latin typeface="Arial" panose="020B0604020202020204" pitchFamily="34" charset="0"/>
                <a:cs typeface="Arial" panose="020B0604020202020204" pitchFamily="34" charset="0"/>
              </a:rPr>
              <a:t>De werken gaan pas van start ten vroegste voorjaar </a:t>
            </a:r>
            <a:r>
              <a:rPr lang="nl-BE" sz="2300" dirty="0" smtClean="0">
                <a:latin typeface="Arial" panose="020B0604020202020204" pitchFamily="34" charset="0"/>
                <a:cs typeface="Arial" panose="020B0604020202020204" pitchFamily="34" charset="0"/>
              </a:rPr>
              <a:t>2020</a:t>
            </a:r>
          </a:p>
          <a:p>
            <a:pPr marL="0" indent="0">
              <a:buNone/>
            </a:pPr>
            <a:endParaRPr lang="nl-BE" dirty="0"/>
          </a:p>
          <a:p>
            <a:pPr marL="0" indent="0">
              <a:buNone/>
            </a:pPr>
            <a:r>
              <a:rPr lang="nl-BE" sz="2400" dirty="0">
                <a:sym typeface="Wingdings" panose="05000000000000000000" pitchFamily="2" charset="2"/>
              </a:rPr>
              <a:t>Bezoeken zullen van start gaan in het voorjaar van 2019. U zal hiervoor ten gepaste tijde een brief ontvangen met de vraag ons te contacteren om een afspraak vast te leggen. </a:t>
            </a:r>
            <a:endParaRPr lang="nl-BE" sz="2400" dirty="0"/>
          </a:p>
          <a:p>
            <a:pPr marL="0" indent="0">
              <a:buNone/>
            </a:pPr>
            <a:endParaRPr lang="nl-BE" sz="2300" dirty="0">
              <a:latin typeface="Arial" panose="020B0604020202020204" pitchFamily="34" charset="0"/>
              <a:cs typeface="Arial" panose="020B0604020202020204" pitchFamily="34" charset="0"/>
            </a:endParaRPr>
          </a:p>
          <a:p>
            <a:pPr marL="0" indent="0">
              <a:buNone/>
            </a:pPr>
            <a:endParaRPr lang="nl-BE" sz="2300" dirty="0">
              <a:latin typeface="Arial" panose="020B0604020202020204" pitchFamily="34" charset="0"/>
              <a:cs typeface="Arial" panose="020B0604020202020204" pitchFamily="34" charset="0"/>
            </a:endParaRPr>
          </a:p>
          <a:p>
            <a:pPr marL="0" indent="0">
              <a:buNone/>
            </a:pPr>
            <a:endParaRPr lang="nl-BE" sz="2300" dirty="0">
              <a:latin typeface="Arial" panose="020B0604020202020204" pitchFamily="34" charset="0"/>
              <a:cs typeface="Arial" panose="020B0604020202020204" pitchFamily="34" charset="0"/>
            </a:endParaRPr>
          </a:p>
          <a:p>
            <a:pPr lvl="3">
              <a:buNone/>
            </a:pPr>
            <a:endParaRPr lang="nl-BE" dirty="0"/>
          </a:p>
        </p:txBody>
      </p:sp>
    </p:spTree>
    <p:extLst>
      <p:ext uri="{BB962C8B-B14F-4D97-AF65-F5344CB8AC3E}">
        <p14:creationId xmlns:p14="http://schemas.microsoft.com/office/powerpoint/2010/main" val="2768794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Keuring</a:t>
            </a: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000" dirty="0">
                <a:latin typeface="Arial" panose="020B0604020202020204" pitchFamily="34" charset="0"/>
                <a:cs typeface="Arial" panose="020B0604020202020204" pitchFamily="34" charset="0"/>
              </a:rPr>
              <a:t>Na uitvoering van de werken op privaat domein </a:t>
            </a:r>
            <a:r>
              <a:rPr lang="nl-BE" sz="2000" b="1" dirty="0">
                <a:latin typeface="Arial" panose="020B0604020202020204" pitchFamily="34" charset="0"/>
                <a:cs typeface="Arial" panose="020B0604020202020204" pitchFamily="34" charset="0"/>
              </a:rPr>
              <a:t>en</a:t>
            </a:r>
            <a:r>
              <a:rPr lang="nl-BE" sz="2000" dirty="0">
                <a:latin typeface="Arial" panose="020B0604020202020204" pitchFamily="34" charset="0"/>
                <a:cs typeface="Arial" panose="020B0604020202020204" pitchFamily="34" charset="0"/>
              </a:rPr>
              <a:t> bij het einde van de werken in de straat.</a:t>
            </a:r>
          </a:p>
          <a:p>
            <a:pPr marL="0" indent="0">
              <a:buNone/>
            </a:pPr>
            <a:endParaRPr lang="nl-BE" sz="2000" dirty="0">
              <a:latin typeface="Arial" panose="020B0604020202020204" pitchFamily="34" charset="0"/>
              <a:cs typeface="Arial" panose="020B0604020202020204" pitchFamily="34" charset="0"/>
            </a:endParaRPr>
          </a:p>
          <a:p>
            <a:r>
              <a:rPr lang="nl-BE" sz="2000" dirty="0">
                <a:latin typeface="Arial" panose="020B0604020202020204" pitchFamily="34" charset="0"/>
                <a:cs typeface="Arial" panose="020B0604020202020204" pitchFamily="34" charset="0"/>
              </a:rPr>
              <a:t>De gemeente Hoeilaart zal zelf een keurder aanbieden die u ten gepaste tijde zal contacteren. De gemeente Hoeilaart staat ook in voor de betaling van deze keurder. </a:t>
            </a:r>
          </a:p>
          <a:p>
            <a:pPr marL="0" indent="0">
              <a:buNone/>
            </a:pPr>
            <a:endParaRPr lang="nl-BE" sz="2000" dirty="0">
              <a:solidFill>
                <a:srgbClr val="FF0000"/>
              </a:solidFill>
              <a:latin typeface="Arial" panose="020B0604020202020204" pitchFamily="34" charset="0"/>
              <a:cs typeface="Arial" panose="020B0604020202020204" pitchFamily="34" charset="0"/>
            </a:endParaRPr>
          </a:p>
          <a:p>
            <a:r>
              <a:rPr lang="nl-BE" sz="2000" dirty="0">
                <a:latin typeface="Arial" panose="020B0604020202020204" pitchFamily="34" charset="0"/>
                <a:cs typeface="Arial" panose="020B0604020202020204" pitchFamily="34" charset="0"/>
              </a:rPr>
              <a:t>Zodra een conforme keuring kan u aanspraak maken op de subsidies. </a:t>
            </a:r>
          </a:p>
          <a:p>
            <a:pPr marL="0" indent="0">
              <a:buNone/>
            </a:pPr>
            <a:endParaRPr lang="nl-BE" sz="2000" dirty="0">
              <a:latin typeface="Arial" panose="020B0604020202020204" pitchFamily="34" charset="0"/>
              <a:cs typeface="Arial" panose="020B0604020202020204" pitchFamily="34" charset="0"/>
            </a:endParaRPr>
          </a:p>
          <a:p>
            <a:pPr marL="0" indent="0">
              <a:buNone/>
            </a:pPr>
            <a:r>
              <a:rPr lang="nl-BE" sz="2000" dirty="0">
                <a:latin typeface="Arial" panose="020B0604020202020204" pitchFamily="34" charset="0"/>
                <a:cs typeface="Arial" panose="020B0604020202020204" pitchFamily="34" charset="0"/>
              </a:rPr>
              <a:t>	Optie 1 </a:t>
            </a:r>
            <a:r>
              <a:rPr lang="nl-BE" sz="2000" dirty="0">
                <a:latin typeface="Arial" panose="020B0604020202020204" pitchFamily="34" charset="0"/>
                <a:cs typeface="Arial" panose="020B0604020202020204" pitchFamily="34" charset="0"/>
                <a:sym typeface="Wingdings" panose="05000000000000000000" pitchFamily="2" charset="2"/>
              </a:rPr>
              <a:t> eigenaar staat zelf in voor de uitvoering – facturen en 	eventuele bewijzen dienen overgemaakt te worden aan de 	gemeente. </a:t>
            </a:r>
          </a:p>
          <a:p>
            <a:pPr marL="0" indent="0">
              <a:buNone/>
            </a:pPr>
            <a:endParaRPr lang="nl-BE" sz="200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nl-BE" sz="2000" dirty="0">
                <a:latin typeface="Arial" panose="020B0604020202020204" pitchFamily="34" charset="0"/>
                <a:cs typeface="Arial" panose="020B0604020202020204" pitchFamily="34" charset="0"/>
                <a:sym typeface="Wingdings" panose="05000000000000000000" pitchFamily="2" charset="2"/>
              </a:rPr>
              <a:t>	Optie 2  </a:t>
            </a:r>
            <a:r>
              <a:rPr lang="nl-BE" sz="2000" dirty="0" smtClean="0">
                <a:latin typeface="Arial" panose="020B0604020202020204" pitchFamily="34" charset="0"/>
                <a:cs typeface="Arial" panose="020B0604020202020204" pitchFamily="34" charset="0"/>
                <a:sym typeface="Wingdings" panose="05000000000000000000" pitchFamily="2" charset="2"/>
              </a:rPr>
              <a:t>aannemer </a:t>
            </a:r>
            <a:r>
              <a:rPr lang="nl-BE" sz="2000" dirty="0">
                <a:latin typeface="Arial" panose="020B0604020202020204" pitchFamily="34" charset="0"/>
                <a:cs typeface="Arial" panose="020B0604020202020204" pitchFamily="34" charset="0"/>
                <a:sym typeface="Wingdings" panose="05000000000000000000" pitchFamily="2" charset="2"/>
              </a:rPr>
              <a:t>Aquafin NV staat in voor uitvoering – de 	eigenaar zal de restfactuur van de gemeente ontvangen 	en 	dienen te betalen. </a:t>
            </a:r>
          </a:p>
          <a:p>
            <a:pPr marL="0" indent="0">
              <a:buNone/>
            </a:pPr>
            <a:endParaRPr lang="nl-BE" sz="2000" dirty="0">
              <a:latin typeface="Arial" panose="020B0604020202020204" pitchFamily="34" charset="0"/>
              <a:cs typeface="Arial" panose="020B0604020202020204" pitchFamily="34" charset="0"/>
            </a:endParaRPr>
          </a:p>
          <a:p>
            <a:pPr lvl="3">
              <a:buFont typeface="Arial" panose="020B0604020202020204" pitchFamily="34" charset="0"/>
              <a:buNone/>
            </a:pPr>
            <a:endParaRPr lang="nl-BE" dirty="0"/>
          </a:p>
        </p:txBody>
      </p:sp>
    </p:spTree>
    <p:extLst>
      <p:ext uri="{BB962C8B-B14F-4D97-AF65-F5344CB8AC3E}">
        <p14:creationId xmlns:p14="http://schemas.microsoft.com/office/powerpoint/2010/main" val="154151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61111" y="53035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Contactgegevens</a:t>
            </a:r>
          </a:p>
        </p:txBody>
      </p:sp>
      <p:sp>
        <p:nvSpPr>
          <p:cNvPr id="3" name="Tijdelijke aanduiding voor inhoud 2"/>
          <p:cNvSpPr>
            <a:spLocks noGrp="1"/>
          </p:cNvSpPr>
          <p:nvPr>
            <p:ph idx="1"/>
          </p:nvPr>
        </p:nvSpPr>
        <p:spPr>
          <a:xfrm>
            <a:off x="257175" y="1340768"/>
            <a:ext cx="8601074" cy="5197492"/>
          </a:xfrm>
        </p:spPr>
        <p:txBody>
          <a:bodyPr>
            <a:normAutofit/>
          </a:bodyPr>
          <a:lstStyle/>
          <a:p>
            <a:pPr marL="0" indent="0">
              <a:buNone/>
            </a:pPr>
            <a:endParaRPr lang="nl-BE" sz="2000" dirty="0">
              <a:latin typeface="Arial" panose="020B0604020202020204" pitchFamily="34" charset="0"/>
              <a:cs typeface="Arial" panose="020B0604020202020204" pitchFamily="34" charset="0"/>
            </a:endParaRPr>
          </a:p>
          <a:p>
            <a:pPr marL="0" indent="0" algn="ctr">
              <a:buNone/>
            </a:pPr>
            <a:r>
              <a:rPr lang="nl-BE" sz="2000" dirty="0">
                <a:latin typeface="Arial" panose="020B0604020202020204" pitchFamily="34" charset="0"/>
                <a:cs typeface="Arial" panose="020B0604020202020204" pitchFamily="34" charset="0"/>
              </a:rPr>
              <a:t>Nils Van den Broeck  </a:t>
            </a:r>
          </a:p>
          <a:p>
            <a:pPr marL="0" indent="0" algn="ctr">
              <a:buNone/>
            </a:pPr>
            <a:r>
              <a:rPr lang="nl-BE" sz="2000" dirty="0">
                <a:latin typeface="Arial" panose="020B0604020202020204" pitchFamily="34" charset="0"/>
                <a:cs typeface="Arial" panose="020B0604020202020204" pitchFamily="34" charset="0"/>
              </a:rPr>
              <a:t>Martijn </a:t>
            </a:r>
            <a:r>
              <a:rPr lang="nl-BE" sz="2000" dirty="0" err="1">
                <a:latin typeface="Arial" panose="020B0604020202020204" pitchFamily="34" charset="0"/>
                <a:cs typeface="Arial" panose="020B0604020202020204" pitchFamily="34" charset="0"/>
              </a:rPr>
              <a:t>Kayaert</a:t>
            </a:r>
            <a:endParaRPr lang="nl-BE" sz="2000" dirty="0">
              <a:latin typeface="Arial" panose="020B0604020202020204" pitchFamily="34" charset="0"/>
              <a:cs typeface="Arial" panose="020B0604020202020204" pitchFamily="34" charset="0"/>
            </a:endParaRPr>
          </a:p>
          <a:p>
            <a:pPr marL="0" indent="0" algn="ctr">
              <a:buNone/>
            </a:pPr>
            <a:r>
              <a:rPr lang="nl-BE" sz="2000" dirty="0">
                <a:latin typeface="Arial" panose="020B0604020202020204" pitchFamily="34" charset="0"/>
                <a:cs typeface="Arial" panose="020B0604020202020204" pitchFamily="34" charset="0"/>
              </a:rPr>
              <a:t>Evert </a:t>
            </a:r>
            <a:r>
              <a:rPr lang="nl-BE" sz="2000" dirty="0" err="1">
                <a:latin typeface="Arial" panose="020B0604020202020204" pitchFamily="34" charset="0"/>
                <a:cs typeface="Arial" panose="020B0604020202020204" pitchFamily="34" charset="0"/>
              </a:rPr>
              <a:t>Tirry</a:t>
            </a:r>
            <a:endParaRPr lang="nl-BE" sz="2000" dirty="0">
              <a:latin typeface="Arial" panose="020B0604020202020204" pitchFamily="34" charset="0"/>
              <a:cs typeface="Arial" panose="020B0604020202020204" pitchFamily="34" charset="0"/>
            </a:endParaRPr>
          </a:p>
          <a:p>
            <a:pPr marL="0" indent="0" algn="ctr">
              <a:buNone/>
            </a:pPr>
            <a:endParaRPr lang="nl-BE" sz="1000" dirty="0">
              <a:latin typeface="Arial" panose="020B0604020202020204" pitchFamily="34" charset="0"/>
              <a:cs typeface="Arial" panose="020B0604020202020204" pitchFamily="34" charset="0"/>
            </a:endParaRPr>
          </a:p>
          <a:p>
            <a:pPr marL="0" indent="0" algn="ctr">
              <a:buNone/>
            </a:pPr>
            <a:r>
              <a:rPr lang="nl-BE" sz="2000" dirty="0">
                <a:solidFill>
                  <a:srgbClr val="00B0F0"/>
                </a:solidFill>
                <a:latin typeface="Arial" panose="020B0604020202020204" pitchFamily="34" charset="0"/>
                <a:cs typeface="Arial" panose="020B0604020202020204" pitchFamily="34" charset="0"/>
              </a:rPr>
              <a:t>Afkoppelingsdeskundige / Keurder</a:t>
            </a:r>
          </a:p>
          <a:p>
            <a:pPr marL="0" indent="0" algn="ctr">
              <a:buNone/>
            </a:pPr>
            <a:endParaRPr lang="nl-BE" sz="1000" dirty="0">
              <a:latin typeface="Arial" panose="020B0604020202020204" pitchFamily="34" charset="0"/>
              <a:cs typeface="Arial" panose="020B0604020202020204" pitchFamily="34" charset="0"/>
            </a:endParaRPr>
          </a:p>
          <a:p>
            <a:pPr marL="0" indent="0" algn="ctr">
              <a:buNone/>
            </a:pPr>
            <a:r>
              <a:rPr lang="nl-BE" sz="2000" dirty="0">
                <a:latin typeface="Arial" panose="020B0604020202020204" pitchFamily="34" charset="0"/>
                <a:cs typeface="Arial" panose="020B0604020202020204" pitchFamily="34" charset="0"/>
              </a:rPr>
              <a:t>Tel.: </a:t>
            </a:r>
            <a:r>
              <a:rPr lang="nl-BE" sz="2000" b="1" dirty="0">
                <a:latin typeface="Arial" panose="020B0604020202020204" pitchFamily="34" charset="0"/>
                <a:cs typeface="Arial" panose="020B0604020202020204" pitchFamily="34" charset="0"/>
              </a:rPr>
              <a:t>052 69 60 60</a:t>
            </a:r>
          </a:p>
          <a:p>
            <a:pPr marL="0" indent="0" algn="ctr">
              <a:buNone/>
            </a:pPr>
            <a:r>
              <a:rPr lang="nl-BE" sz="2000" dirty="0">
                <a:latin typeface="Arial" panose="020B0604020202020204" pitchFamily="34" charset="0"/>
                <a:cs typeface="Arial" panose="020B0604020202020204" pitchFamily="34" charset="0"/>
              </a:rPr>
              <a:t>E-mail: </a:t>
            </a:r>
            <a:r>
              <a:rPr lang="nl-BE" sz="2000" b="1" dirty="0">
                <a:latin typeface="Arial" panose="020B0604020202020204" pitchFamily="34" charset="0"/>
                <a:cs typeface="Arial" panose="020B0604020202020204" pitchFamily="34" charset="0"/>
              </a:rPr>
              <a:t>info@vdb-studiebureau.be</a:t>
            </a:r>
            <a:endParaRPr lang="nl-BE" sz="2000" dirty="0">
              <a:latin typeface="Arial" panose="020B0604020202020204" pitchFamily="34" charset="0"/>
              <a:cs typeface="Arial" panose="020B0604020202020204" pitchFamily="34" charset="0"/>
            </a:endParaRPr>
          </a:p>
          <a:p>
            <a:pPr marL="0" indent="0">
              <a:buNone/>
            </a:pPr>
            <a:endParaRPr lang="nl-BE" sz="1000" dirty="0">
              <a:latin typeface="Arial" panose="020B0604020202020204" pitchFamily="34" charset="0"/>
              <a:cs typeface="Arial" panose="020B0604020202020204" pitchFamily="34" charset="0"/>
            </a:endParaRPr>
          </a:p>
          <a:p>
            <a:pPr marL="0" indent="0">
              <a:buNone/>
            </a:pPr>
            <a:endParaRPr lang="nl-BE" sz="2000" dirty="0">
              <a:latin typeface="Arial" panose="020B0604020202020204" pitchFamily="34" charset="0"/>
              <a:cs typeface="Arial" panose="020B0604020202020204" pitchFamily="34" charset="0"/>
            </a:endParaRPr>
          </a:p>
          <a:p>
            <a:pPr marL="0" indent="0">
              <a:buNone/>
            </a:pPr>
            <a:r>
              <a:rPr lang="nl-BE" sz="2000" dirty="0">
                <a:latin typeface="Arial" panose="020B0604020202020204" pitchFamily="34" charset="0"/>
                <a:cs typeface="Arial" panose="020B0604020202020204" pitchFamily="34" charset="0"/>
                <a:sym typeface="Wingdings" panose="05000000000000000000" pitchFamily="2" charset="2"/>
              </a:rPr>
              <a:t> Bezoeken zullen van start gaan in het voorjaar van 2019. U zal hiervoor ten gepaste tijde een brief ontvangen met de vraag ons te contacteren om een afspraak vast te leggen. </a:t>
            </a:r>
            <a:endParaRPr lang="nl-B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35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Vragen?</a:t>
            </a:r>
            <a:endParaRPr lang="nl-BE" dirty="0"/>
          </a:p>
        </p:txBody>
      </p:sp>
      <p:pic>
        <p:nvPicPr>
          <p:cNvPr id="6" name="Tijdelijke aanduiding voor inhoud 5" descr="20110222_Merelbeke_Eikenmolenwijk02_FOTO VDB.jpg"/>
          <p:cNvPicPr>
            <a:picLocks noGrp="1" noChangeAspect="1"/>
          </p:cNvPicPr>
          <p:nvPr>
            <p:ph idx="1"/>
          </p:nvPr>
        </p:nvPicPr>
        <p:blipFill>
          <a:blip r:embed="rId3" cstate="screen"/>
          <a:stretch>
            <a:fillRect/>
          </a:stretch>
        </p:blipFill>
        <p:spPr>
          <a:xfrm>
            <a:off x="1043608" y="1412776"/>
            <a:ext cx="6611009" cy="440630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226" y="404664"/>
            <a:ext cx="7534275" cy="1143000"/>
          </a:xfrm>
        </p:spPr>
        <p:txBody>
          <a:bodyPr/>
          <a:lstStyle/>
          <a:p>
            <a:r>
              <a:rPr lang="nl-BE" dirty="0" smtClean="0"/>
              <a:t>Contact</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3656563449"/>
              </p:ext>
            </p:extLst>
          </p:nvPr>
        </p:nvGraphicFramePr>
        <p:xfrm>
          <a:off x="539552" y="1196752"/>
          <a:ext cx="7992888" cy="4527149"/>
        </p:xfrm>
        <a:graphic>
          <a:graphicData uri="http://schemas.openxmlformats.org/drawingml/2006/table">
            <a:tbl>
              <a:tblPr firstRow="1" bandRow="1">
                <a:tableStyleId>{5C22544A-7EE6-4342-B048-85BDC9FD1C3A}</a:tableStyleId>
              </a:tblPr>
              <a:tblGrid>
                <a:gridCol w="3833324"/>
                <a:gridCol w="4159564"/>
              </a:tblGrid>
              <a:tr h="1236939">
                <a:tc>
                  <a:txBody>
                    <a:bodyPr/>
                    <a:lstStyle/>
                    <a:p>
                      <a:pPr hangingPunct="0"/>
                      <a:r>
                        <a:rPr lang="nl-NL" sz="1400" b="1" kern="1200" dirty="0" smtClean="0">
                          <a:solidFill>
                            <a:schemeClr val="tx1"/>
                          </a:solidFill>
                          <a:effectLst/>
                          <a:latin typeface="+mn-lt"/>
                          <a:ea typeface="+mn-ea"/>
                          <a:cs typeface="+mn-cs"/>
                        </a:rPr>
                        <a:t>Steven De Baerdemaecker </a:t>
                      </a:r>
                    </a:p>
                    <a:p>
                      <a:pPr hangingPunct="0"/>
                      <a:r>
                        <a:rPr lang="nl-NL" sz="1400" b="0" kern="1200" dirty="0" smtClean="0">
                          <a:solidFill>
                            <a:schemeClr val="tx1"/>
                          </a:solidFill>
                          <a:effectLst/>
                          <a:latin typeface="+mn-lt"/>
                          <a:ea typeface="+mn-ea"/>
                          <a:cs typeface="+mn-cs"/>
                        </a:rPr>
                        <a:t>Projectmanager </a:t>
                      </a:r>
                      <a:endParaRPr lang="nl-BE" sz="1400" b="0" kern="1200" baseline="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Aquafin NV </a:t>
                      </a:r>
                    </a:p>
                    <a:p>
                      <a:pPr hangingPunct="0"/>
                      <a:r>
                        <a:rPr lang="nl-NL" sz="1400" b="0" kern="1200" dirty="0" smtClean="0">
                          <a:solidFill>
                            <a:schemeClr val="tx1"/>
                          </a:solidFill>
                          <a:effectLst/>
                          <a:latin typeface="+mn-lt"/>
                          <a:ea typeface="+mn-ea"/>
                          <a:cs typeface="+mn-cs"/>
                        </a:rPr>
                        <a:t>+ 32 (0)477 83 00 88 </a:t>
                      </a:r>
                      <a:endParaRPr lang="nl-BE" sz="1400" b="0"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steven.debaerdemaecker@aquafin.be</a:t>
                      </a:r>
                      <a:endParaRPr lang="nl-BE" sz="1400" b="0" kern="1200" dirty="0" smtClean="0">
                        <a:solidFill>
                          <a:schemeClr val="tx1"/>
                        </a:solidFill>
                        <a:effectLst/>
                        <a:latin typeface="+mn-lt"/>
                        <a:ea typeface="+mn-ea"/>
                        <a:cs typeface="+mn-cs"/>
                      </a:endParaRPr>
                    </a:p>
                    <a:p>
                      <a:endParaRPr lang="nl-BE" sz="1400" dirty="0">
                        <a:solidFill>
                          <a:schemeClr val="tx1"/>
                        </a:solidFill>
                      </a:endParaRPr>
                    </a:p>
                  </a:txBody>
                  <a:tcPr>
                    <a:solidFill>
                      <a:schemeClr val="bg1"/>
                    </a:solidFill>
                  </a:tcPr>
                </a:tc>
                <a:tc>
                  <a:txBody>
                    <a:bodyPr/>
                    <a:lstStyle/>
                    <a:p>
                      <a:pPr hangingPunct="0"/>
                      <a:r>
                        <a:rPr lang="nl-NL" sz="1400" b="1" kern="1200" dirty="0" smtClean="0">
                          <a:solidFill>
                            <a:schemeClr val="tx1"/>
                          </a:solidFill>
                          <a:effectLst/>
                          <a:latin typeface="+mn-lt"/>
                          <a:ea typeface="+mn-ea"/>
                          <a:cs typeface="+mn-cs"/>
                        </a:rPr>
                        <a:t>Marc Vanderlinden</a:t>
                      </a:r>
                      <a:endParaRPr lang="nl-BE" sz="1400" b="1"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Schepen van Openbare Werken, Mobiliteit, Water, Patrimonium, Begraafplaatsen en AGB </a:t>
                      </a:r>
                      <a:r>
                        <a:rPr lang="nl-NL" sz="1400" b="0" kern="1200" dirty="0" err="1" smtClean="0">
                          <a:solidFill>
                            <a:schemeClr val="tx1"/>
                          </a:solidFill>
                          <a:effectLst/>
                          <a:latin typeface="+mn-lt"/>
                          <a:ea typeface="+mn-ea"/>
                          <a:cs typeface="+mn-cs"/>
                        </a:rPr>
                        <a:t>Holar</a:t>
                      </a:r>
                      <a:r>
                        <a:rPr lang="nl-NL" sz="1400" b="0" kern="1200" dirty="0" smtClean="0">
                          <a:solidFill>
                            <a:schemeClr val="tx1"/>
                          </a:solidFill>
                          <a:effectLst/>
                          <a:latin typeface="+mn-lt"/>
                          <a:ea typeface="+mn-ea"/>
                          <a:cs typeface="+mn-cs"/>
                        </a:rPr>
                        <a:t> </a:t>
                      </a:r>
                      <a:endParaRPr lang="nl-BE" sz="1400" b="0"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Gemeente Hoeilaart</a:t>
                      </a:r>
                      <a:endParaRPr lang="nl-BE" sz="1400" b="0" kern="1200" dirty="0" smtClean="0">
                        <a:solidFill>
                          <a:schemeClr val="tx1"/>
                        </a:solidFill>
                        <a:effectLst/>
                        <a:latin typeface="+mn-lt"/>
                        <a:ea typeface="+mn-ea"/>
                        <a:cs typeface="+mn-cs"/>
                      </a:endParaRPr>
                    </a:p>
                    <a:p>
                      <a:pPr hangingPunct="0"/>
                      <a:r>
                        <a:rPr lang="nl-NL" sz="1400" b="0" kern="1200" dirty="0" err="1" smtClean="0">
                          <a:solidFill>
                            <a:schemeClr val="tx1"/>
                          </a:solidFill>
                          <a:effectLst/>
                          <a:latin typeface="+mn-lt"/>
                          <a:ea typeface="+mn-ea"/>
                          <a:cs typeface="+mn-cs"/>
                        </a:rPr>
                        <a:t>Mob</a:t>
                      </a:r>
                      <a:r>
                        <a:rPr lang="nl-NL" sz="1400" b="0" kern="1200" dirty="0" smtClean="0">
                          <a:solidFill>
                            <a:schemeClr val="tx1"/>
                          </a:solidFill>
                          <a:effectLst/>
                          <a:latin typeface="+mn-lt"/>
                          <a:ea typeface="+mn-ea"/>
                          <a:cs typeface="+mn-cs"/>
                        </a:rPr>
                        <a:t> +32 499 51 41 09 </a:t>
                      </a:r>
                    </a:p>
                    <a:p>
                      <a:pPr hangingPunct="0"/>
                      <a:r>
                        <a:rPr lang="nl-NL" sz="1400" b="0" kern="1200" dirty="0" smtClean="0">
                          <a:solidFill>
                            <a:schemeClr val="tx1"/>
                          </a:solidFill>
                          <a:effectLst/>
                          <a:latin typeface="+mn-lt"/>
                          <a:ea typeface="+mn-ea"/>
                          <a:cs typeface="+mn-cs"/>
                        </a:rPr>
                        <a:t>marc.vanderlinden@hoeilaart.be</a:t>
                      </a:r>
                      <a:endParaRPr lang="nl-BE" sz="1400" b="0" kern="1200" dirty="0" smtClean="0">
                        <a:solidFill>
                          <a:schemeClr val="tx1"/>
                        </a:solidFill>
                        <a:effectLst/>
                        <a:latin typeface="+mn-lt"/>
                        <a:ea typeface="+mn-ea"/>
                        <a:cs typeface="+mn-cs"/>
                      </a:endParaRPr>
                    </a:p>
                  </a:txBody>
                  <a:tcPr>
                    <a:solidFill>
                      <a:schemeClr val="bg1"/>
                    </a:solidFill>
                  </a:tcPr>
                </a:tc>
              </a:tr>
              <a:tr h="968039">
                <a:tc>
                  <a:txBody>
                    <a:bodyPr/>
                    <a:lstStyle/>
                    <a:p>
                      <a:r>
                        <a:rPr lang="nl-BE" sz="1400" b="1" dirty="0" smtClean="0">
                          <a:solidFill>
                            <a:schemeClr val="tx1"/>
                          </a:solidFill>
                        </a:rPr>
                        <a:t>Kris Lahaye</a:t>
                      </a:r>
                      <a:r>
                        <a:rPr lang="nl-BE" sz="1400" b="1" baseline="0" dirty="0" smtClean="0">
                          <a:solidFill>
                            <a:schemeClr val="tx1"/>
                          </a:solidFill>
                        </a:rPr>
                        <a:t> </a:t>
                      </a:r>
                    </a:p>
                    <a:p>
                      <a:r>
                        <a:rPr lang="nl-BE" sz="1400" b="0" kern="1200" dirty="0" smtClean="0">
                          <a:solidFill>
                            <a:schemeClr val="tx1"/>
                          </a:solidFill>
                          <a:effectLst/>
                          <a:latin typeface="+mn-lt"/>
                          <a:ea typeface="+mn-ea"/>
                          <a:cs typeface="+mn-cs"/>
                        </a:rPr>
                        <a:t>Hoofd Technische Dienst</a:t>
                      </a:r>
                      <a:br>
                        <a:rPr lang="nl-BE" sz="1400" b="0" kern="1200" dirty="0" smtClean="0">
                          <a:solidFill>
                            <a:schemeClr val="tx1"/>
                          </a:solidFill>
                          <a:effectLst/>
                          <a:latin typeface="+mn-lt"/>
                          <a:ea typeface="+mn-ea"/>
                          <a:cs typeface="+mn-cs"/>
                        </a:rPr>
                      </a:br>
                      <a:r>
                        <a:rPr lang="nl-BE" sz="1400" b="0" kern="1200" dirty="0" smtClean="0">
                          <a:solidFill>
                            <a:schemeClr val="tx1"/>
                          </a:solidFill>
                          <a:effectLst/>
                          <a:latin typeface="+mn-lt"/>
                          <a:ea typeface="+mn-ea"/>
                          <a:cs typeface="+mn-cs"/>
                        </a:rPr>
                        <a:t>Gemeente Hoeilaart</a:t>
                      </a:r>
                      <a:br>
                        <a:rPr lang="nl-BE" sz="1400" b="0" kern="1200" dirty="0" smtClean="0">
                          <a:solidFill>
                            <a:schemeClr val="tx1"/>
                          </a:solidFill>
                          <a:effectLst/>
                          <a:latin typeface="+mn-lt"/>
                          <a:ea typeface="+mn-ea"/>
                          <a:cs typeface="+mn-cs"/>
                        </a:rPr>
                      </a:br>
                      <a:r>
                        <a:rPr lang="nl-BE" sz="1400" b="0" kern="1200" dirty="0" smtClean="0">
                          <a:solidFill>
                            <a:schemeClr val="tx1"/>
                          </a:solidFill>
                          <a:effectLst/>
                          <a:latin typeface="+mn-lt"/>
                          <a:ea typeface="+mn-ea"/>
                          <a:cs typeface="+mn-cs"/>
                        </a:rPr>
                        <a:t>T 0497 47 71 81 kris.lahaye@hoeilaart.be</a:t>
                      </a:r>
                      <a:endParaRPr lang="nl-BE" sz="1400" dirty="0" smtClean="0">
                        <a:solidFill>
                          <a:schemeClr val="tx1"/>
                        </a:solidFill>
                      </a:endParaRPr>
                    </a:p>
                  </a:txBody>
                  <a:tcPr>
                    <a:solidFill>
                      <a:schemeClr val="bg1"/>
                    </a:solidFill>
                  </a:tcPr>
                </a:tc>
                <a:tc>
                  <a:txBody>
                    <a:bodyPr/>
                    <a:lstStyle/>
                    <a:p>
                      <a:r>
                        <a:rPr lang="nl-BE" sz="1400" b="1" dirty="0" smtClean="0">
                          <a:solidFill>
                            <a:schemeClr val="tx1"/>
                          </a:solidFill>
                        </a:rPr>
                        <a:t>Technische</a:t>
                      </a:r>
                      <a:r>
                        <a:rPr lang="nl-BE" sz="1400" b="1" baseline="0" dirty="0" smtClean="0">
                          <a:solidFill>
                            <a:schemeClr val="tx1"/>
                          </a:solidFill>
                        </a:rPr>
                        <a:t> Dienst Gemeente Hoeilaart</a:t>
                      </a:r>
                    </a:p>
                    <a:p>
                      <a:r>
                        <a:rPr lang="nl-BE" sz="1400" dirty="0" smtClean="0"/>
                        <a:t>02 658 28 70</a:t>
                      </a:r>
                    </a:p>
                    <a:p>
                      <a:r>
                        <a:rPr lang="nl-BE" sz="1400" dirty="0" smtClean="0"/>
                        <a:t>technischedienst@hoeilaart.be</a:t>
                      </a:r>
                    </a:p>
                    <a:p>
                      <a:endParaRPr lang="nl-BE" sz="1400" b="0" dirty="0">
                        <a:solidFill>
                          <a:schemeClr val="tx1"/>
                        </a:solidFill>
                      </a:endParaRPr>
                    </a:p>
                  </a:txBody>
                  <a:tcPr>
                    <a:solidFill>
                      <a:schemeClr val="bg1"/>
                    </a:solidFill>
                  </a:tcPr>
                </a:tc>
              </a:tr>
              <a:tr h="2187510">
                <a:tc>
                  <a:txBody>
                    <a:bodyPr/>
                    <a:lstStyle/>
                    <a:p>
                      <a:endParaRPr lang="nl-BE" sz="1400" dirty="0" smtClean="0">
                        <a:solidFill>
                          <a:schemeClr val="tx1"/>
                        </a:solidFill>
                      </a:endParaRPr>
                    </a:p>
                    <a:p>
                      <a:r>
                        <a:rPr lang="nl-BE" sz="1400" b="1" dirty="0" smtClean="0">
                          <a:solidFill>
                            <a:schemeClr val="tx1"/>
                          </a:solidFill>
                        </a:rPr>
                        <a:t>Maarten Van</a:t>
                      </a:r>
                      <a:r>
                        <a:rPr lang="nl-BE" sz="1400" b="1" baseline="0" dirty="0" smtClean="0">
                          <a:solidFill>
                            <a:schemeClr val="tx1"/>
                          </a:solidFill>
                        </a:rPr>
                        <a:t> Gerven</a:t>
                      </a:r>
                    </a:p>
                    <a:p>
                      <a:r>
                        <a:rPr lang="nl-BE" sz="1400" dirty="0" smtClean="0">
                          <a:solidFill>
                            <a:schemeClr val="tx1"/>
                          </a:solidFill>
                        </a:rPr>
                        <a:t>Engineer - Transport </a:t>
                      </a:r>
                      <a:r>
                        <a:rPr lang="nl-BE" sz="1400" dirty="0" err="1" smtClean="0">
                          <a:solidFill>
                            <a:schemeClr val="tx1"/>
                          </a:solidFill>
                        </a:rPr>
                        <a:t>Infrastructure</a:t>
                      </a:r>
                      <a:r>
                        <a:rPr lang="nl-BE" sz="1400" dirty="0" smtClean="0">
                          <a:solidFill>
                            <a:schemeClr val="tx1"/>
                          </a:solidFill>
                        </a:rPr>
                        <a:t> </a:t>
                      </a:r>
                    </a:p>
                    <a:p>
                      <a:r>
                        <a:rPr lang="nl-BE" sz="1400" dirty="0" err="1" smtClean="0">
                          <a:solidFill>
                            <a:schemeClr val="tx1"/>
                          </a:solidFill>
                        </a:rPr>
                        <a:t>Tractebel</a:t>
                      </a:r>
                      <a:endParaRPr lang="nl-BE" sz="1400" dirty="0" smtClean="0">
                        <a:solidFill>
                          <a:schemeClr val="tx1"/>
                        </a:solidFill>
                      </a:endParaRPr>
                    </a:p>
                    <a:p>
                      <a:r>
                        <a:rPr lang="nl-BE" sz="1400" dirty="0" smtClean="0">
                          <a:solidFill>
                            <a:schemeClr val="tx1"/>
                          </a:solidFill>
                        </a:rPr>
                        <a:t>maarten.vangerven@tractebel.engie.com</a:t>
                      </a:r>
                    </a:p>
                    <a:p>
                      <a:r>
                        <a:rPr lang="nl-BE" sz="1400" dirty="0" smtClean="0">
                          <a:solidFill>
                            <a:schemeClr val="tx1"/>
                          </a:solidFill>
                        </a:rPr>
                        <a:t>T +32 11 28 86 22</a:t>
                      </a:r>
                    </a:p>
                    <a:p>
                      <a:r>
                        <a:rPr lang="nl-BE" sz="1400" dirty="0" smtClean="0">
                          <a:solidFill>
                            <a:schemeClr val="tx1"/>
                          </a:solidFill>
                        </a:rPr>
                        <a:t>M +32 470 63 14 05</a:t>
                      </a:r>
                    </a:p>
                    <a:p>
                      <a:endParaRPr lang="nl-BE" sz="1400" dirty="0" smtClean="0">
                        <a:solidFill>
                          <a:schemeClr val="tx1"/>
                        </a:solidFill>
                      </a:endParaRPr>
                    </a:p>
                  </a:txBody>
                  <a:tcPr>
                    <a:solidFill>
                      <a:schemeClr val="bg1"/>
                    </a:solidFill>
                  </a:tcPr>
                </a:tc>
                <a:tc>
                  <a:txBody>
                    <a:bodyPr/>
                    <a:lstStyle/>
                    <a:p>
                      <a:endParaRPr lang="nl-BE" sz="1400" b="0" dirty="0" smtClean="0">
                        <a:solidFill>
                          <a:schemeClr val="tx1"/>
                        </a:solidFill>
                      </a:endParaRPr>
                    </a:p>
                    <a:p>
                      <a:r>
                        <a:rPr lang="nl-BE" sz="1400" b="1" dirty="0" smtClean="0">
                          <a:solidFill>
                            <a:schemeClr val="tx1"/>
                          </a:solidFill>
                        </a:rPr>
                        <a:t>Nils Van den Broeck/Martijn </a:t>
                      </a:r>
                      <a:r>
                        <a:rPr lang="nl-BE" sz="1400" b="1" dirty="0" err="1" smtClean="0">
                          <a:solidFill>
                            <a:schemeClr val="tx1"/>
                          </a:solidFill>
                        </a:rPr>
                        <a:t>Kayaert</a:t>
                      </a:r>
                      <a:r>
                        <a:rPr lang="nl-BE" sz="1400" b="1" baseline="0" dirty="0" smtClean="0">
                          <a:solidFill>
                            <a:schemeClr val="tx1"/>
                          </a:solidFill>
                        </a:rPr>
                        <a:t>/Evert </a:t>
                      </a:r>
                      <a:r>
                        <a:rPr lang="nl-BE" sz="1400" b="1" baseline="0" dirty="0" err="1" smtClean="0">
                          <a:solidFill>
                            <a:schemeClr val="tx1"/>
                          </a:solidFill>
                        </a:rPr>
                        <a:t>Tirry</a:t>
                      </a:r>
                      <a:r>
                        <a:rPr lang="nl-BE" sz="1400" b="1" baseline="0" dirty="0" smtClean="0">
                          <a:solidFill>
                            <a:schemeClr val="tx1"/>
                          </a:solidFill>
                        </a:rPr>
                        <a:t> </a:t>
                      </a:r>
                      <a:endParaRPr lang="nl-BE" sz="1400" b="1" dirty="0" smtClean="0">
                        <a:solidFill>
                          <a:schemeClr val="tx1"/>
                        </a:solidFill>
                      </a:endParaRPr>
                    </a:p>
                    <a:p>
                      <a:r>
                        <a:rPr lang="nl-BE" sz="1400" b="0" dirty="0" smtClean="0">
                          <a:solidFill>
                            <a:schemeClr val="tx1"/>
                          </a:solidFill>
                        </a:rPr>
                        <a:t>Afkoppelingsdeskundige / Keurder</a:t>
                      </a:r>
                    </a:p>
                    <a:p>
                      <a:r>
                        <a:rPr lang="nl-BE" sz="1400" b="0" dirty="0" err="1" smtClean="0">
                          <a:solidFill>
                            <a:schemeClr val="tx1"/>
                          </a:solidFill>
                        </a:rPr>
                        <a:t>védébé</a:t>
                      </a:r>
                      <a:r>
                        <a:rPr lang="nl-BE" sz="1400" b="0" dirty="0" smtClean="0">
                          <a:solidFill>
                            <a:schemeClr val="tx1"/>
                          </a:solidFill>
                        </a:rPr>
                        <a:t> studiebureau</a:t>
                      </a:r>
                    </a:p>
                    <a:p>
                      <a:r>
                        <a:rPr lang="nl-BE" sz="1400" b="0" dirty="0" smtClean="0">
                          <a:solidFill>
                            <a:schemeClr val="tx1"/>
                          </a:solidFill>
                        </a:rPr>
                        <a:t>info@vdb-studiebureau.be</a:t>
                      </a:r>
                    </a:p>
                    <a:p>
                      <a:r>
                        <a:rPr lang="nl-BE" sz="1400" b="0" dirty="0" smtClean="0">
                          <a:solidFill>
                            <a:schemeClr val="tx1"/>
                          </a:solidFill>
                        </a:rPr>
                        <a:t>052 69 60 60</a:t>
                      </a:r>
                      <a:endParaRPr lang="nl-BE" sz="1400" b="0" dirty="0">
                        <a:solidFill>
                          <a:schemeClr val="tx1"/>
                        </a:solidFill>
                      </a:endParaRPr>
                    </a:p>
                  </a:txBody>
                  <a:tcPr>
                    <a:solidFill>
                      <a:schemeClr val="bg1"/>
                    </a:solidFill>
                  </a:tcPr>
                </a:tc>
              </a:tr>
            </a:tbl>
          </a:graphicData>
        </a:graphic>
      </p:graphicFrame>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447" y="5861036"/>
            <a:ext cx="1410458" cy="868313"/>
          </a:xfrm>
          <a:prstGeom prst="rect">
            <a:avLst/>
          </a:prstGeom>
        </p:spPr>
      </p:pic>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29210" b="25431"/>
          <a:stretch/>
        </p:blipFill>
        <p:spPr>
          <a:xfrm>
            <a:off x="540619" y="5869403"/>
            <a:ext cx="1905000" cy="864096"/>
          </a:xfrm>
          <a:prstGeom prst="rect">
            <a:avLst/>
          </a:prstGeom>
        </p:spPr>
      </p:pic>
      <p:sp>
        <p:nvSpPr>
          <p:cNvPr id="5" name="Rechthoek 4"/>
          <p:cNvSpPr/>
          <p:nvPr/>
        </p:nvSpPr>
        <p:spPr>
          <a:xfrm>
            <a:off x="7668344" y="116632"/>
            <a:ext cx="1368152"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p:nvPicPr>
        <p:blipFill rotWithShape="1">
          <a:blip r:embed="rId4"/>
          <a:srcRect l="31888" t="13601" r="42912" b="76599"/>
          <a:stretch/>
        </p:blipFill>
        <p:spPr>
          <a:xfrm>
            <a:off x="4427984" y="6043164"/>
            <a:ext cx="2304256" cy="504056"/>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186" y="5757728"/>
            <a:ext cx="1296144" cy="940986"/>
          </a:xfrm>
          <a:prstGeom prst="rect">
            <a:avLst/>
          </a:prstGeom>
        </p:spPr>
      </p:pic>
    </p:spTree>
    <p:extLst>
      <p:ext uri="{BB962C8B-B14F-4D97-AF65-F5344CB8AC3E}">
        <p14:creationId xmlns:p14="http://schemas.microsoft.com/office/powerpoint/2010/main" val="4259618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Waarom deze werken?</a:t>
            </a:r>
            <a:endParaRPr lang="nl-BE" dirty="0"/>
          </a:p>
        </p:txBody>
      </p:sp>
      <p:pic>
        <p:nvPicPr>
          <p:cNvPr id="4" name="Tijdelijke aanduiding voor inhoud 3" descr="20091116_Leie in Grammene1O8Y7218_DECLEER.tif"/>
          <p:cNvPicPr>
            <a:picLocks noGrp="1" noChangeAspect="1"/>
          </p:cNvPicPr>
          <p:nvPr>
            <p:ph idx="1"/>
          </p:nvPr>
        </p:nvPicPr>
        <p:blipFill>
          <a:blip r:embed="rId3" cstate="screen"/>
          <a:stretch>
            <a:fillRect/>
          </a:stretch>
        </p:blipFill>
        <p:spPr>
          <a:xfrm>
            <a:off x="1182290" y="1745285"/>
            <a:ext cx="6788944" cy="4521542"/>
          </a:xfrm>
        </p:spPr>
      </p:pic>
      <p:sp>
        <p:nvSpPr>
          <p:cNvPr id="5" name="Punthaak 4">
            <a:hlinkClick r:id="rId4" action="ppaction://hlinksldjump"/>
          </p:cNvPr>
          <p:cNvSpPr/>
          <p:nvPr/>
        </p:nvSpPr>
        <p:spPr>
          <a:xfrm flipH="1">
            <a:off x="8072462" y="6011401"/>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p:cNvSpPr>
            <a:spLocks noGrp="1"/>
          </p:cNvSpPr>
          <p:nvPr>
            <p:ph type="ftr" sz="quarter" idx="4294967295"/>
          </p:nvPr>
        </p:nvSpPr>
        <p:spPr>
          <a:xfrm>
            <a:off x="457200" y="6627813"/>
            <a:ext cx="8229600" cy="235962"/>
          </a:xfrm>
          <a:prstGeom prst="rect">
            <a:avLst/>
          </a:prstGeom>
        </p:spPr>
        <p:txBody>
          <a:bodyPr/>
          <a:lstStyle/>
          <a:p>
            <a:r>
              <a:rPr lang="nl-BE" dirty="0"/>
              <a:t>© Aquafin NV </a:t>
            </a:r>
            <a:r>
              <a:rPr lang="nl-BE" dirty="0" smtClean="0"/>
              <a:t>2016</a:t>
            </a:r>
            <a:endParaRPr lang="en-GB" dirty="0"/>
          </a:p>
        </p:txBody>
      </p:sp>
      <p:sp>
        <p:nvSpPr>
          <p:cNvPr id="186370" name="Rectangle 2"/>
          <p:cNvSpPr>
            <a:spLocks noGrp="1" noChangeArrowheads="1"/>
          </p:cNvSpPr>
          <p:nvPr>
            <p:ph type="title"/>
          </p:nvPr>
        </p:nvSpPr>
        <p:spPr/>
        <p:txBody>
          <a:bodyPr/>
          <a:lstStyle/>
          <a:p>
            <a:r>
              <a:rPr lang="nl-BE" dirty="0"/>
              <a:t>Waterzuivering in Vlaanderen</a:t>
            </a:r>
            <a:endParaRPr lang="nl-NL" dirty="0"/>
          </a:p>
        </p:txBody>
      </p:sp>
      <p:sp>
        <p:nvSpPr>
          <p:cNvPr id="186371" name="Rectangle 3"/>
          <p:cNvSpPr>
            <a:spLocks noGrp="1" noChangeArrowheads="1"/>
          </p:cNvSpPr>
          <p:nvPr>
            <p:ph type="body" idx="1"/>
          </p:nvPr>
        </p:nvSpPr>
        <p:spPr>
          <a:xfrm>
            <a:off x="503238" y="1462088"/>
            <a:ext cx="8375650" cy="4870450"/>
          </a:xfrm>
        </p:spPr>
        <p:txBody>
          <a:bodyPr/>
          <a:lstStyle/>
          <a:p>
            <a:r>
              <a:rPr lang="nl-BE" dirty="0" err="1"/>
              <a:t>Aquafin</a:t>
            </a:r>
            <a:r>
              <a:rPr lang="nl-BE" dirty="0"/>
              <a:t> NV</a:t>
            </a:r>
          </a:p>
          <a:p>
            <a:endParaRPr lang="nl-NL" dirty="0"/>
          </a:p>
          <a:p>
            <a:pPr>
              <a:buFontTx/>
              <a:buChar char="•"/>
            </a:pPr>
            <a:r>
              <a:rPr lang="nl-NL" sz="1800" dirty="0">
                <a:solidFill>
                  <a:schemeClr val="tx1"/>
                </a:solidFill>
                <a:latin typeface="Arial" charset="0"/>
              </a:rPr>
              <a:t>   </a:t>
            </a:r>
            <a:r>
              <a:rPr lang="nl-NL" dirty="0">
                <a:solidFill>
                  <a:schemeClr val="tx1"/>
                </a:solidFill>
                <a:latin typeface="Arial" charset="0"/>
              </a:rPr>
              <a:t>Overeenkomst met Vlaamse Gewest</a:t>
            </a:r>
          </a:p>
          <a:p>
            <a:pPr>
              <a:buFontTx/>
              <a:buChar char="•"/>
            </a:pPr>
            <a:r>
              <a:rPr lang="nl-NL" dirty="0">
                <a:solidFill>
                  <a:schemeClr val="tx1"/>
                </a:solidFill>
                <a:latin typeface="Arial" charset="0"/>
              </a:rPr>
              <a:t>   Transporteren van gemeentelijk rioolwater</a:t>
            </a:r>
          </a:p>
          <a:p>
            <a:pPr>
              <a:buFontTx/>
              <a:buChar char="•"/>
            </a:pPr>
            <a:r>
              <a:rPr lang="nl-NL" dirty="0">
                <a:solidFill>
                  <a:schemeClr val="tx1"/>
                </a:solidFill>
                <a:latin typeface="Arial" charset="0"/>
              </a:rPr>
              <a:t>   Bouwen en renoveren van zuiveringsinstallaties</a:t>
            </a:r>
          </a:p>
          <a:p>
            <a:pPr>
              <a:buFontTx/>
              <a:buChar char="•"/>
            </a:pPr>
            <a:r>
              <a:rPr lang="nl-NL" dirty="0">
                <a:solidFill>
                  <a:schemeClr val="tx1"/>
                </a:solidFill>
                <a:latin typeface="Arial" charset="0"/>
              </a:rPr>
              <a:t>   Financiering van de investeringen</a:t>
            </a:r>
          </a:p>
          <a:p>
            <a:pPr>
              <a:buFontTx/>
              <a:buChar char="•"/>
            </a:pPr>
            <a:r>
              <a:rPr lang="nl-NL" dirty="0">
                <a:solidFill>
                  <a:schemeClr val="tx1"/>
                </a:solidFill>
                <a:latin typeface="Arial" charset="0"/>
              </a:rPr>
              <a:t>   Exploiteren van de </a:t>
            </a:r>
            <a:r>
              <a:rPr lang="nl-NL" dirty="0" err="1">
                <a:solidFill>
                  <a:schemeClr val="tx1"/>
                </a:solidFill>
                <a:latin typeface="Arial" charset="0"/>
              </a:rPr>
              <a:t>afvalwaterzuiveringsinfrastructuur</a:t>
            </a:r>
            <a:endParaRPr lang="nl-NL" dirty="0">
              <a:solidFill>
                <a:schemeClr val="tx1"/>
              </a:solidFill>
              <a:latin typeface="Arial" charset="0"/>
            </a:endParaRPr>
          </a:p>
          <a:p>
            <a:pPr>
              <a:buFontTx/>
              <a:buChar char="•"/>
            </a:pPr>
            <a:r>
              <a:rPr lang="nl-NL" dirty="0">
                <a:solidFill>
                  <a:schemeClr val="tx1"/>
                </a:solidFill>
                <a:latin typeface="Arial" charset="0"/>
              </a:rPr>
              <a:t>   Zorgen voor goede afstemming met gemeentelijke investeringen</a:t>
            </a:r>
          </a:p>
        </p:txBody>
      </p:sp>
    </p:spTree>
    <p:extLst>
      <p:ext uri="{BB962C8B-B14F-4D97-AF65-F5344CB8AC3E}">
        <p14:creationId xmlns:p14="http://schemas.microsoft.com/office/powerpoint/2010/main" val="1288561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Hoe ver staan we al?</a:t>
            </a:r>
            <a:endParaRPr lang="nl-BE" dirty="0"/>
          </a:p>
        </p:txBody>
      </p:sp>
      <p:graphicFrame>
        <p:nvGraphicFramePr>
          <p:cNvPr id="5" name="Grafiek 4"/>
          <p:cNvGraphicFramePr>
            <a:graphicFrameLocks/>
          </p:cNvGraphicFramePr>
          <p:nvPr>
            <p:extLst>
              <p:ext uri="{D42A27DB-BD31-4B8C-83A1-F6EECF244321}">
                <p14:modId xmlns:p14="http://schemas.microsoft.com/office/powerpoint/2010/main" val="2662956769"/>
              </p:ext>
            </p:extLst>
          </p:nvPr>
        </p:nvGraphicFramePr>
        <p:xfrm>
          <a:off x="467544" y="1027113"/>
          <a:ext cx="11809312" cy="576064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Projectlocatie en Timing</a:t>
            </a:r>
            <a:br>
              <a:rPr lang="nl-BE" dirty="0"/>
            </a:br>
            <a:endParaRPr lang="nl-BE" dirty="0"/>
          </a:p>
        </p:txBody>
      </p:sp>
      <p:sp>
        <p:nvSpPr>
          <p:cNvPr id="4" name="Tijdelijke aanduiding voor inhoud 3"/>
          <p:cNvSpPr>
            <a:spLocks noGrp="1"/>
          </p:cNvSpPr>
          <p:nvPr>
            <p:ph idx="1"/>
          </p:nvPr>
        </p:nvSpPr>
        <p:spPr>
          <a:xfrm>
            <a:off x="276226" y="1743075"/>
            <a:ext cx="3143646" cy="4525963"/>
          </a:xfrm>
        </p:spPr>
        <p:txBody>
          <a:bodyPr/>
          <a:lstStyle/>
          <a:p>
            <a:pPr marL="0" indent="0">
              <a:buNone/>
            </a:pPr>
            <a:endParaRPr lang="nl-BE" dirty="0"/>
          </a:p>
          <a:p>
            <a:r>
              <a:rPr lang="nl-BE" dirty="0"/>
              <a:t>Verwachte start der werken in voorjaar 2020</a:t>
            </a:r>
          </a:p>
          <a:p>
            <a:endParaRPr lang="nl-BE" dirty="0"/>
          </a:p>
          <a:p>
            <a:r>
              <a:rPr lang="nl-BE" dirty="0"/>
              <a:t>Tweede infomoment als aannemer bekend is (meer concrete info). </a:t>
            </a:r>
          </a:p>
          <a:p>
            <a:pPr marL="0" indent="0">
              <a:buNone/>
            </a:pPr>
            <a:endParaRPr lang="nl-BE" dirty="0"/>
          </a:p>
          <a:p>
            <a:pPr marL="0" indent="0">
              <a:buNone/>
            </a:pPr>
            <a:endParaRPr lang="nl-BE" dirty="0"/>
          </a:p>
        </p:txBody>
      </p:sp>
      <p:pic>
        <p:nvPicPr>
          <p:cNvPr id="15" name="Afbeelding 14"/>
          <p:cNvPicPr>
            <a:picLocks noChangeAspect="1"/>
          </p:cNvPicPr>
          <p:nvPr/>
        </p:nvPicPr>
        <p:blipFill>
          <a:blip r:embed="rId2"/>
          <a:stretch>
            <a:fillRect/>
          </a:stretch>
        </p:blipFill>
        <p:spPr>
          <a:xfrm>
            <a:off x="3563888" y="1196752"/>
            <a:ext cx="4968552" cy="5470062"/>
          </a:xfrm>
          <a:prstGeom prst="rect">
            <a:avLst/>
          </a:prstGeom>
        </p:spPr>
      </p:pic>
    </p:spTree>
    <p:extLst>
      <p:ext uri="{BB962C8B-B14F-4D97-AF65-F5344CB8AC3E}">
        <p14:creationId xmlns:p14="http://schemas.microsoft.com/office/powerpoint/2010/main" val="1249938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Projectdoel</a:t>
            </a:r>
            <a:br>
              <a:rPr lang="nl-BE" dirty="0"/>
            </a:br>
            <a:endParaRPr lang="nl-BE" dirty="0"/>
          </a:p>
        </p:txBody>
      </p:sp>
      <p:sp>
        <p:nvSpPr>
          <p:cNvPr id="4" name="Tijdelijke aanduiding voor inhoud 3"/>
          <p:cNvSpPr>
            <a:spLocks noGrp="1"/>
          </p:cNvSpPr>
          <p:nvPr>
            <p:ph idx="1"/>
          </p:nvPr>
        </p:nvSpPr>
        <p:spPr>
          <a:xfrm>
            <a:off x="276226" y="1700809"/>
            <a:ext cx="8544246" cy="4568230"/>
          </a:xfrm>
        </p:spPr>
        <p:txBody>
          <a:bodyPr/>
          <a:lstStyle/>
          <a:p>
            <a:r>
              <a:rPr lang="nl-BE" dirty="0"/>
              <a:t>Afkoppelen van regenwater en afvalwater</a:t>
            </a:r>
          </a:p>
          <a:p>
            <a:pPr lvl="1"/>
            <a:r>
              <a:rPr lang="nl-BE" dirty="0"/>
              <a:t>Zowel regenwater als afvalwater krijgt een eigen leiding/buis in de straat</a:t>
            </a:r>
          </a:p>
          <a:p>
            <a:pPr lvl="1"/>
            <a:r>
              <a:rPr lang="nl-BE" dirty="0"/>
              <a:t>Woningen sluiten hun (regen- of afval-)water aan op de juiste buis</a:t>
            </a:r>
          </a:p>
          <a:p>
            <a:r>
              <a:rPr lang="nl-BE" dirty="0"/>
              <a:t>Het afvalwater gaat naar de collector van </a:t>
            </a:r>
            <a:r>
              <a:rPr lang="nl-BE" dirty="0" err="1"/>
              <a:t>Aquafin</a:t>
            </a:r>
            <a:r>
              <a:rPr lang="nl-BE" dirty="0"/>
              <a:t> en vervolgens naar de waterzuivering: hoe vuiler het water, hoe beter dat de zuivering werkt</a:t>
            </a:r>
          </a:p>
          <a:p>
            <a:r>
              <a:rPr lang="nl-BE" dirty="0"/>
              <a:t>Het regenwater sluit aan op de waterloop (</a:t>
            </a:r>
            <a:r>
              <a:rPr lang="nl-BE" dirty="0" err="1"/>
              <a:t>Ijse</a:t>
            </a:r>
            <a:r>
              <a:rPr lang="nl-BE" dirty="0"/>
              <a:t>)</a:t>
            </a:r>
          </a:p>
          <a:p>
            <a:r>
              <a:rPr lang="nl-BE" dirty="0"/>
              <a:t>Bij hevige regenval minder afvalwater naar de </a:t>
            </a:r>
            <a:r>
              <a:rPr lang="nl-BE" dirty="0" err="1"/>
              <a:t>Ijse</a:t>
            </a:r>
            <a:endParaRPr lang="nl-BE" dirty="0"/>
          </a:p>
          <a:p>
            <a:pPr marL="0" indent="0">
              <a:buNone/>
            </a:pPr>
            <a:endParaRPr lang="nl-BE" dirty="0"/>
          </a:p>
          <a:p>
            <a:endParaRPr lang="nl-BE" dirty="0"/>
          </a:p>
          <a:p>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3786454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hthoek 68"/>
          <p:cNvSpPr/>
          <p:nvPr/>
        </p:nvSpPr>
        <p:spPr>
          <a:xfrm>
            <a:off x="6143636" y="2786058"/>
            <a:ext cx="428628"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27"/>
          <p:cNvSpPr/>
          <p:nvPr/>
        </p:nvSpPr>
        <p:spPr>
          <a:xfrm>
            <a:off x="5292000" y="3618000"/>
            <a:ext cx="1923206" cy="382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p:cNvSpPr/>
          <p:nvPr/>
        </p:nvSpPr>
        <p:spPr>
          <a:xfrm>
            <a:off x="6408000" y="3286124"/>
            <a:ext cx="396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p:cNvSpPr/>
          <p:nvPr/>
        </p:nvSpPr>
        <p:spPr>
          <a:xfrm>
            <a:off x="6312231" y="3000372"/>
            <a:ext cx="45719" cy="28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p:cNvSpPr/>
          <p:nvPr/>
        </p:nvSpPr>
        <p:spPr>
          <a:xfrm>
            <a:off x="6357949" y="3000372"/>
            <a:ext cx="64800" cy="28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3929058" y="3786190"/>
            <a:ext cx="1428760" cy="357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rot="60000">
            <a:off x="1723834" y="4501017"/>
            <a:ext cx="8145354" cy="11430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7632000" y="785794"/>
            <a:ext cx="115200" cy="13573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p:cNvSpPr/>
          <p:nvPr/>
        </p:nvSpPr>
        <p:spPr>
          <a:xfrm>
            <a:off x="6955200" y="785794"/>
            <a:ext cx="36000" cy="13573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p:cNvSpPr/>
          <p:nvPr/>
        </p:nvSpPr>
        <p:spPr>
          <a:xfrm>
            <a:off x="7311600" y="1785926"/>
            <a:ext cx="36000" cy="135732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rot="5400000">
            <a:off x="7312968" y="3101400"/>
            <a:ext cx="216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p:cNvSpPr/>
          <p:nvPr/>
        </p:nvSpPr>
        <p:spPr>
          <a:xfrm rot="5400000">
            <a:off x="8379533" y="2599200"/>
            <a:ext cx="28800" cy="13573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5"/>
          <p:cNvSpPr/>
          <p:nvPr/>
        </p:nvSpPr>
        <p:spPr>
          <a:xfrm>
            <a:off x="6347842" y="3153326"/>
            <a:ext cx="151812" cy="260669"/>
          </a:xfrm>
          <a:custGeom>
            <a:avLst/>
            <a:gdLst>
              <a:gd name="connsiteX0" fmla="*/ 0 w 151812"/>
              <a:gd name="connsiteY0" fmla="*/ 6473 h 260669"/>
              <a:gd name="connsiteX1" fmla="*/ 67080 w 151812"/>
              <a:gd name="connsiteY1" fmla="*/ 20595 h 260669"/>
              <a:gd name="connsiteX2" fmla="*/ 127099 w 151812"/>
              <a:gd name="connsiteY2" fmla="*/ 130041 h 260669"/>
              <a:gd name="connsiteX3" fmla="*/ 151812 w 151812"/>
              <a:gd name="connsiteY3" fmla="*/ 260669 h 260669"/>
            </a:gdLst>
            <a:ahLst/>
            <a:cxnLst>
              <a:cxn ang="0">
                <a:pos x="connsiteX0" y="connsiteY0"/>
              </a:cxn>
              <a:cxn ang="0">
                <a:pos x="connsiteX1" y="connsiteY1"/>
              </a:cxn>
              <a:cxn ang="0">
                <a:pos x="connsiteX2" y="connsiteY2"/>
              </a:cxn>
              <a:cxn ang="0">
                <a:pos x="connsiteX3" y="connsiteY3"/>
              </a:cxn>
            </a:cxnLst>
            <a:rect l="l" t="t" r="r" b="b"/>
            <a:pathLst>
              <a:path w="151812" h="260669">
                <a:moveTo>
                  <a:pt x="0" y="6473"/>
                </a:moveTo>
                <a:cubicBezTo>
                  <a:pt x="22948" y="3236"/>
                  <a:pt x="45897" y="0"/>
                  <a:pt x="67080" y="20595"/>
                </a:cubicBezTo>
                <a:cubicBezTo>
                  <a:pt x="88263" y="41190"/>
                  <a:pt x="112977" y="90029"/>
                  <a:pt x="127099" y="130041"/>
                </a:cubicBezTo>
                <a:cubicBezTo>
                  <a:pt x="141221" y="170053"/>
                  <a:pt x="127687" y="250078"/>
                  <a:pt x="151812" y="260669"/>
                </a:cubicBezTo>
              </a:path>
            </a:pathLst>
          </a:custGeom>
          <a:ln>
            <a:solidFill>
              <a:schemeClr val="accent5">
                <a:lumMod val="50000"/>
                <a:alpha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0" name="Rechthoek 9"/>
          <p:cNvSpPr/>
          <p:nvPr/>
        </p:nvSpPr>
        <p:spPr>
          <a:xfrm rot="5400000">
            <a:off x="7288049" y="3356157"/>
            <a:ext cx="71438"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descr="Basis_gescheiden.gif"/>
          <p:cNvPicPr>
            <a:picLocks noChangeAspect="1"/>
          </p:cNvPicPr>
          <p:nvPr/>
        </p:nvPicPr>
        <p:blipFill>
          <a:blip r:embed="rId3" cstate="screen"/>
          <a:stretch>
            <a:fillRect/>
          </a:stretch>
        </p:blipFill>
        <p:spPr>
          <a:xfrm>
            <a:off x="0" y="0"/>
            <a:ext cx="9144000" cy="6858000"/>
          </a:xfrm>
          <a:prstGeom prst="rect">
            <a:avLst/>
          </a:prstGeom>
        </p:spPr>
      </p:pic>
      <p:sp>
        <p:nvSpPr>
          <p:cNvPr id="29" name="32-puntige ster 28"/>
          <p:cNvSpPr/>
          <p:nvPr/>
        </p:nvSpPr>
        <p:spPr>
          <a:xfrm>
            <a:off x="7437848" y="500066"/>
            <a:ext cx="420268" cy="420268"/>
          </a:xfrm>
          <a:prstGeom prst="star32">
            <a:avLst/>
          </a:prstGeom>
          <a:solidFill>
            <a:srgbClr val="FFFF00">
              <a:alpha val="55000"/>
            </a:srgbClr>
          </a:solidFill>
          <a:ln>
            <a:solidFill>
              <a:srgbClr val="EFA819">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 name="Groep 29"/>
          <p:cNvGrpSpPr/>
          <p:nvPr/>
        </p:nvGrpSpPr>
        <p:grpSpPr>
          <a:xfrm>
            <a:off x="3500398" y="0"/>
            <a:ext cx="5643602" cy="2349499"/>
            <a:chOff x="2571736" y="357166"/>
            <a:chExt cx="6715172" cy="2795606"/>
          </a:xfrm>
        </p:grpSpPr>
        <p:sp>
          <p:nvSpPr>
            <p:cNvPr id="31" name="Wolk 30"/>
            <p:cNvSpPr/>
            <p:nvPr/>
          </p:nvSpPr>
          <p:spPr>
            <a:xfrm>
              <a:off x="7143768" y="785794"/>
              <a:ext cx="1500198" cy="1071570"/>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Wolk 31"/>
            <p:cNvSpPr/>
            <p:nvPr/>
          </p:nvSpPr>
          <p:spPr>
            <a:xfrm>
              <a:off x="3643306" y="428604"/>
              <a:ext cx="1857388" cy="714380"/>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Wolk 32"/>
            <p:cNvSpPr/>
            <p:nvPr/>
          </p:nvSpPr>
          <p:spPr>
            <a:xfrm>
              <a:off x="2571736" y="428604"/>
              <a:ext cx="1857388" cy="1285884"/>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Wolk 33"/>
            <p:cNvSpPr/>
            <p:nvPr/>
          </p:nvSpPr>
          <p:spPr>
            <a:xfrm>
              <a:off x="6215074" y="428604"/>
              <a:ext cx="1857388" cy="714380"/>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Wolk 34"/>
            <p:cNvSpPr/>
            <p:nvPr/>
          </p:nvSpPr>
          <p:spPr>
            <a:xfrm>
              <a:off x="7429520" y="357166"/>
              <a:ext cx="1857388" cy="714380"/>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6" name="Rechte verbindingslijn 35"/>
            <p:cNvCxnSpPr/>
            <p:nvPr/>
          </p:nvCxnSpPr>
          <p:spPr>
            <a:xfrm rot="5400000">
              <a:off x="6643702" y="228599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rot="5400000">
              <a:off x="6796102" y="243839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a:xfrm rot="5400000">
              <a:off x="7000892" y="235743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rot="5400000">
              <a:off x="7153292" y="250983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rot="5400000">
              <a:off x="6357950" y="17144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rot="5400000">
              <a:off x="6510350" y="18668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rot="5400000">
              <a:off x="6000760" y="157161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rot="5400000">
              <a:off x="6153160" y="172401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rot="5400000">
              <a:off x="7491434" y="213359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rot="5400000">
              <a:off x="7643834" y="228599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rot="5400000">
              <a:off x="7920062" y="2062154"/>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a:xfrm rot="5400000">
              <a:off x="8143900" y="17144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rot="5400000">
              <a:off x="2143108" y="207167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p:nvCxnSpPr>
          <p:spPr>
            <a:xfrm rot="5400000">
              <a:off x="2295508" y="222407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a:xfrm rot="5400000">
              <a:off x="2571736" y="2143116"/>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a:xfrm rot="5400000">
              <a:off x="2724136" y="2295516"/>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a:xfrm rot="5400000">
              <a:off x="3000364" y="2143116"/>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rot="5400000">
              <a:off x="3152764" y="2295516"/>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a:xfrm rot="5400000">
              <a:off x="3428992" y="200024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a:xfrm rot="5400000">
              <a:off x="3581392" y="215264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a:xfrm rot="5400000">
              <a:off x="3857620" y="164305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a:xfrm rot="5400000">
              <a:off x="4010020" y="179545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rot="5400000">
              <a:off x="4286248" y="1500174"/>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rot="5400000">
              <a:off x="4438648" y="1652574"/>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sp>
          <p:nvSpPr>
            <p:cNvPr id="60" name="Wolk 59"/>
            <p:cNvSpPr/>
            <p:nvPr/>
          </p:nvSpPr>
          <p:spPr>
            <a:xfrm>
              <a:off x="5000628" y="428604"/>
              <a:ext cx="1857388" cy="714380"/>
            </a:xfrm>
            <a:prstGeom prst="cloud">
              <a:avLst/>
            </a:prstGeom>
            <a:solidFill>
              <a:schemeClr val="tx1">
                <a:lumMod val="50000"/>
                <a:lumOff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1" name="Rechte verbindingslijn 60"/>
            <p:cNvCxnSpPr/>
            <p:nvPr/>
          </p:nvCxnSpPr>
          <p:spPr>
            <a:xfrm rot="5400000">
              <a:off x="4991104" y="15620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2" name="Rechte verbindingslijn 61"/>
            <p:cNvCxnSpPr/>
            <p:nvPr/>
          </p:nvCxnSpPr>
          <p:spPr>
            <a:xfrm rot="5400000">
              <a:off x="5143504" y="17144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p:nvCxnSpPr>
          <p:spPr>
            <a:xfrm rot="5400000">
              <a:off x="4633914" y="15620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rot="5400000">
              <a:off x="4786314" y="1714488"/>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rot="5400000">
              <a:off x="5357818" y="164305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p:nvCxnSpPr>
          <p:spPr>
            <a:xfrm rot="5400000">
              <a:off x="5510218" y="1795450"/>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p:nvCxnSpPr>
          <p:spPr>
            <a:xfrm rot="5400000">
              <a:off x="5715008" y="157161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rot="5400000">
              <a:off x="5867408" y="1724012"/>
              <a:ext cx="1143008" cy="142876"/>
            </a:xfrm>
            <a:prstGeom prst="line">
              <a:avLst/>
            </a:prstGeom>
            <a:ln w="6350">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74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7.40741E-7 L -2.5E-6 0.18264 " pathEditMode="relative" rAng="0" ptsTypes="AA">
                                      <p:cBhvr>
                                        <p:cTn id="6" dur="5000" fill="hold"/>
                                        <p:tgtEl>
                                          <p:spTgt spid="8"/>
                                        </p:tgtEl>
                                        <p:attrNameLst>
                                          <p:attrName>ppt_x</p:attrName>
                                          <p:attrName>ppt_y</p:attrName>
                                        </p:attrNameLst>
                                      </p:cBhvr>
                                      <p:rCtr x="0" y="91"/>
                                    </p:animMotion>
                                  </p:childTnLst>
                                </p:cTn>
                              </p:par>
                            </p:childTnLst>
                          </p:cTn>
                        </p:par>
                        <p:par>
                          <p:cTn id="7" fill="hold">
                            <p:stCondLst>
                              <p:cond delay="5000"/>
                            </p:stCondLst>
                            <p:childTnLst>
                              <p:par>
                                <p:cTn id="8" presetID="64" presetClass="path" presetSubtype="0" accel="50000" decel="50000" fill="hold" grpId="0" nodeType="afterEffect">
                                  <p:stCondLst>
                                    <p:cond delay="0"/>
                                  </p:stCondLst>
                                  <p:childTnLst>
                                    <p:animMotion origin="layout" path="M -4.16667E-6 -9.02151E-8 L -4.16667E-6 -0.04002 " pathEditMode="relative" rAng="0" ptsTypes="AA">
                                      <p:cBhvr>
                                        <p:cTn id="9" dur="2000" fill="hold"/>
                                        <p:tgtEl>
                                          <p:spTgt spid="11"/>
                                        </p:tgtEl>
                                        <p:attrNameLst>
                                          <p:attrName>ppt_x</p:attrName>
                                          <p:attrName>ppt_y</p:attrName>
                                        </p:attrNameLst>
                                      </p:cBhvr>
                                      <p:rCtr x="0" y="-20"/>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2000"/>
                                  </p:stCondLst>
                                  <p:childTnLst>
                                    <p:animEffect transition="out" filter="fade">
                                      <p:cBhvr>
                                        <p:cTn id="13" dur="5000"/>
                                        <p:tgtEl>
                                          <p:spTgt spid="29"/>
                                        </p:tgtEl>
                                      </p:cBhvr>
                                    </p:animEffect>
                                    <p:set>
                                      <p:cBhvr>
                                        <p:cTn id="14" dur="1" fill="hold">
                                          <p:stCondLst>
                                            <p:cond delay="4999"/>
                                          </p:stCondLst>
                                        </p:cTn>
                                        <p:tgtEl>
                                          <p:spTgt spid="29"/>
                                        </p:tgtEl>
                                        <p:attrNameLst>
                                          <p:attrName>style.visibility</p:attrName>
                                        </p:attrNameLst>
                                      </p:cBhvr>
                                      <p:to>
                                        <p:strVal val="hidden"/>
                                      </p:to>
                                    </p:set>
                                  </p:childTnLst>
                                </p:cTn>
                              </p:par>
                              <p:par>
                                <p:cTn id="15" presetID="2" presetClass="entr" presetSubtype="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0" fill="hold"/>
                                        <p:tgtEl>
                                          <p:spTgt spid="2"/>
                                        </p:tgtEl>
                                        <p:attrNameLst>
                                          <p:attrName>ppt_x</p:attrName>
                                        </p:attrNameLst>
                                      </p:cBhvr>
                                      <p:tavLst>
                                        <p:tav tm="0">
                                          <p:val>
                                            <p:strVal val="1+#ppt_w/2"/>
                                          </p:val>
                                        </p:tav>
                                        <p:tav tm="100000">
                                          <p:val>
                                            <p:strVal val="#ppt_x"/>
                                          </p:val>
                                        </p:tav>
                                      </p:tavLst>
                                    </p:anim>
                                    <p:anim calcmode="lin" valueType="num">
                                      <p:cBhvr additive="base">
                                        <p:cTn id="18" dur="50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7000"/>
                            </p:stCondLst>
                            <p:childTnLst>
                              <p:par>
                                <p:cTn id="20" presetID="42" presetClass="path" presetSubtype="0" accel="50000" decel="50000" fill="hold" grpId="0" nodeType="afterEffect">
                                  <p:stCondLst>
                                    <p:cond delay="0"/>
                                  </p:stCondLst>
                                  <p:childTnLst>
                                    <p:animMotion origin="layout" path="M -2.5E-6 7.40741E-7 L -2.5E-6 0.18264 " pathEditMode="relative" rAng="0" ptsTypes="AA">
                                      <p:cBhvr>
                                        <p:cTn id="21" dur="5000" fill="hold"/>
                                        <p:tgtEl>
                                          <p:spTgt spid="18"/>
                                        </p:tgtEl>
                                        <p:attrNameLst>
                                          <p:attrName>ppt_x</p:attrName>
                                          <p:attrName>ppt_y</p:attrName>
                                        </p:attrNameLst>
                                      </p:cBhvr>
                                      <p:rCtr x="0" y="91"/>
                                    </p:animMotion>
                                  </p:childTnLst>
                                </p:cTn>
                              </p:par>
                              <p:par>
                                <p:cTn id="22" presetID="42" presetClass="path" presetSubtype="0" accel="50000" decel="50000" fill="hold" grpId="0" nodeType="withEffect">
                                  <p:stCondLst>
                                    <p:cond delay="1000"/>
                                  </p:stCondLst>
                                  <p:childTnLst>
                                    <p:animMotion origin="layout" path="M -2.5E-6 7.40741E-7 L -2.5E-6 0.18264 " pathEditMode="relative" rAng="0" ptsTypes="AA">
                                      <p:cBhvr>
                                        <p:cTn id="23" dur="5000" fill="hold"/>
                                        <p:tgtEl>
                                          <p:spTgt spid="19"/>
                                        </p:tgtEl>
                                        <p:attrNameLst>
                                          <p:attrName>ppt_x</p:attrName>
                                          <p:attrName>ppt_y</p:attrName>
                                        </p:attrNameLst>
                                      </p:cBhvr>
                                      <p:rCtr x="0" y="91"/>
                                    </p:animMotion>
                                  </p:childTnLst>
                                </p:cTn>
                              </p:par>
                              <p:par>
                                <p:cTn id="24" presetID="35" presetClass="path" presetSubtype="0" accel="50000" decel="50000" fill="hold" grpId="0" nodeType="withEffect">
                                  <p:stCondLst>
                                    <p:cond delay="3500"/>
                                  </p:stCondLst>
                                  <p:childTnLst>
                                    <p:animMotion origin="layout" path="M -1.94444E-6 2.79333E-6 L -0.10295 2.79333E-6 " pathEditMode="relative" rAng="0" ptsTypes="AA">
                                      <p:cBhvr>
                                        <p:cTn id="25" dur="2000" fill="hold"/>
                                        <p:tgtEl>
                                          <p:spTgt spid="20"/>
                                        </p:tgtEl>
                                        <p:attrNameLst>
                                          <p:attrName>ppt_x</p:attrName>
                                          <p:attrName>ppt_y</p:attrName>
                                        </p:attrNameLst>
                                      </p:cBhvr>
                                      <p:rCtr x="-52" y="0"/>
                                    </p:animMotion>
                                  </p:childTnLst>
                                </p:cTn>
                              </p:par>
                            </p:childTnLst>
                          </p:cTn>
                        </p:par>
                        <p:par>
                          <p:cTn id="26" fill="hold">
                            <p:stCondLst>
                              <p:cond delay="13000"/>
                            </p:stCondLst>
                            <p:childTnLst>
                              <p:par>
                                <p:cTn id="27" presetID="1" presetClass="emph" presetSubtype="2" fill="hold" nodeType="afterEffect">
                                  <p:stCondLst>
                                    <p:cond delay="0"/>
                                  </p:stCondLst>
                                  <p:childTnLst>
                                    <p:animClr clrSpc="rgb" dir="cw">
                                      <p:cBhvr>
                                        <p:cTn id="28" dur="3000" fill="hold"/>
                                        <p:tgtEl>
                                          <p:spTgt spid="21"/>
                                        </p:tgtEl>
                                        <p:attrNameLst>
                                          <p:attrName>fillcolor</p:attrName>
                                        </p:attrNameLst>
                                      </p:cBhvr>
                                      <p:to>
                                        <a:schemeClr val="accent1"/>
                                      </p:to>
                                    </p:animClr>
                                    <p:set>
                                      <p:cBhvr>
                                        <p:cTn id="29" dur="3000" fill="hold"/>
                                        <p:tgtEl>
                                          <p:spTgt spid="21"/>
                                        </p:tgtEl>
                                        <p:attrNameLst>
                                          <p:attrName>fill.type</p:attrName>
                                        </p:attrNameLst>
                                      </p:cBhvr>
                                      <p:to>
                                        <p:strVal val="solid"/>
                                      </p:to>
                                    </p:set>
                                    <p:set>
                                      <p:cBhvr>
                                        <p:cTn id="30" dur="3000" fill="hold"/>
                                        <p:tgtEl>
                                          <p:spTgt spid="21"/>
                                        </p:tgtEl>
                                        <p:attrNameLst>
                                          <p:attrName>fill.on</p:attrName>
                                        </p:attrNameLst>
                                      </p:cBhvr>
                                      <p:to>
                                        <p:strVal val="true"/>
                                      </p:to>
                                    </p:set>
                                  </p:childTnLst>
                                </p:cTn>
                              </p:par>
                            </p:childTnLst>
                          </p:cTn>
                        </p:par>
                        <p:par>
                          <p:cTn id="31" fill="hold">
                            <p:stCondLst>
                              <p:cond delay="16000"/>
                            </p:stCondLst>
                            <p:childTnLst>
                              <p:par>
                                <p:cTn id="32" presetID="42" presetClass="path" presetSubtype="0" accel="50000" decel="50000" fill="hold" grpId="0" nodeType="afterEffect">
                                  <p:stCondLst>
                                    <p:cond delay="0"/>
                                  </p:stCondLst>
                                  <p:childTnLst>
                                    <p:animMotion origin="layout" path="M -3.05556E-6 -3.33333E-6 L -3.05556E-6 0.01019 " pathEditMode="relative" rAng="0" ptsTypes="AA">
                                      <p:cBhvr>
                                        <p:cTn id="33" dur="2000" fill="hold"/>
                                        <p:tgtEl>
                                          <p:spTgt spid="26"/>
                                        </p:tgtEl>
                                        <p:attrNameLst>
                                          <p:attrName>ppt_x</p:attrName>
                                          <p:attrName>ppt_y</p:attrName>
                                        </p:attrNameLst>
                                      </p:cBhvr>
                                      <p:rCtr x="0" y="5"/>
                                    </p:animMotion>
                                  </p:childTnLst>
                                </p:cTn>
                              </p:par>
                              <p:par>
                                <p:cTn id="34" presetID="42" presetClass="path" presetSubtype="0" accel="50000" decel="50000" fill="hold" grpId="0" nodeType="withEffect">
                                  <p:stCondLst>
                                    <p:cond delay="500"/>
                                  </p:stCondLst>
                                  <p:childTnLst>
                                    <p:animMotion origin="layout" path="M 5E-6 -1.85185E-6 L 5E-6 0.04167 " pathEditMode="relative" rAng="0" ptsTypes="AA">
                                      <p:cBhvr>
                                        <p:cTn id="35" dur="2000" fill="hold"/>
                                        <p:tgtEl>
                                          <p:spTgt spid="27"/>
                                        </p:tgtEl>
                                        <p:attrNameLst>
                                          <p:attrName>ppt_x</p:attrName>
                                          <p:attrName>ppt_y</p:attrName>
                                        </p:attrNameLst>
                                      </p:cBhvr>
                                      <p:rCtr x="0" y="21"/>
                                    </p:animMotion>
                                  </p:childTnLst>
                                </p:cTn>
                              </p:par>
                            </p:childTnLst>
                          </p:cTn>
                        </p:par>
                        <p:par>
                          <p:cTn id="36" fill="hold">
                            <p:stCondLst>
                              <p:cond delay="18500"/>
                            </p:stCondLst>
                            <p:childTnLst>
                              <p:par>
                                <p:cTn id="37" presetID="0" presetClass="path" presetSubtype="0" accel="50000" decel="50000" fill="hold" grpId="0" nodeType="afterEffect">
                                  <p:stCondLst>
                                    <p:cond delay="0"/>
                                  </p:stCondLst>
                                  <p:childTnLst>
                                    <p:animMotion origin="layout" path="M 0.00607 0.01088 C 0.00746 0.00348 0.00903 -0.00347 0.00607 -0.00671 C 0.0033 -0.00972 -0.0033 -0.00879 -0.00955 -0.00764 " pathEditMode="relative" rAng="0" ptsTypes="aaA">
                                      <p:cBhvr>
                                        <p:cTn id="38" dur="5000" fill="hold"/>
                                        <p:tgtEl>
                                          <p:spTgt spid="28"/>
                                        </p:tgtEl>
                                        <p:attrNameLst>
                                          <p:attrName>ppt_x</p:attrName>
                                          <p:attrName>ppt_y</p:attrName>
                                        </p:attrNameLst>
                                      </p:cBhvr>
                                      <p:rCtr x="-6" y="-1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0"/>
                            </p:stCondLst>
                            <p:childTnLst>
                              <p:par>
                                <p:cTn id="44" presetID="2" presetClass="exit" presetSubtype="2" fill="hold" nodeType="afterEffect">
                                  <p:stCondLst>
                                    <p:cond delay="0"/>
                                  </p:stCondLst>
                                  <p:childTnLst>
                                    <p:anim calcmode="lin" valueType="num">
                                      <p:cBhvr additive="base">
                                        <p:cTn id="45" dur="5000"/>
                                        <p:tgtEl>
                                          <p:spTgt spid="2"/>
                                        </p:tgtEl>
                                        <p:attrNameLst>
                                          <p:attrName>ppt_x</p:attrName>
                                        </p:attrNameLst>
                                      </p:cBhvr>
                                      <p:tavLst>
                                        <p:tav tm="0">
                                          <p:val>
                                            <p:strVal val="ppt_x"/>
                                          </p:val>
                                        </p:tav>
                                        <p:tav tm="100000">
                                          <p:val>
                                            <p:strVal val="1+ppt_w/2"/>
                                          </p:val>
                                        </p:tav>
                                      </p:tavLst>
                                    </p:anim>
                                    <p:anim calcmode="lin" valueType="num">
                                      <p:cBhvr additive="base">
                                        <p:cTn id="46" dur="5000"/>
                                        <p:tgtEl>
                                          <p:spTgt spid="2"/>
                                        </p:tgtEl>
                                        <p:attrNameLst>
                                          <p:attrName>ppt_y</p:attrName>
                                        </p:attrNameLst>
                                      </p:cBhvr>
                                      <p:tavLst>
                                        <p:tav tm="0">
                                          <p:val>
                                            <p:strVal val="ppt_y"/>
                                          </p:val>
                                        </p:tav>
                                        <p:tav tm="100000">
                                          <p:val>
                                            <p:strVal val="ppt_y"/>
                                          </p:val>
                                        </p:tav>
                                      </p:tavLst>
                                    </p:anim>
                                    <p:set>
                                      <p:cBhvr>
                                        <p:cTn id="47" dur="1" fill="hold">
                                          <p:stCondLst>
                                            <p:cond delay="49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20"/>
                                        </p:tgtEl>
                                      </p:cBhvr>
                                    </p:animEffect>
                                    <p:set>
                                      <p:cBhvr>
                                        <p:cTn id="50" dur="1" fill="hold">
                                          <p:stCondLst>
                                            <p:cond delay="19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000"/>
                                        <p:tgtEl>
                                          <p:spTgt spid="18"/>
                                        </p:tgtEl>
                                      </p:cBhvr>
                                    </p:animEffect>
                                    <p:set>
                                      <p:cBhvr>
                                        <p:cTn id="53" dur="1" fill="hold">
                                          <p:stCondLst>
                                            <p:cond delay="19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000"/>
                                        <p:tgtEl>
                                          <p:spTgt spid="19"/>
                                        </p:tgtEl>
                                      </p:cBhvr>
                                    </p:animEffect>
                                    <p:set>
                                      <p:cBhvr>
                                        <p:cTn id="56" dur="1" fill="hold">
                                          <p:stCondLst>
                                            <p:cond delay="1999"/>
                                          </p:stCondLst>
                                        </p:cTn>
                                        <p:tgtEl>
                                          <p:spTgt spid="1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26"/>
                                        </p:tgtEl>
                                      </p:cBhvr>
                                    </p:animEffect>
                                    <p:set>
                                      <p:cBhvr>
                                        <p:cTn id="59" dur="1" fill="hold">
                                          <p:stCondLst>
                                            <p:cond delay="1999"/>
                                          </p:stCondLst>
                                        </p:cTn>
                                        <p:tgtEl>
                                          <p:spTgt spid="2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000"/>
                                        <p:tgtEl>
                                          <p:spTgt spid="27"/>
                                        </p:tgtEl>
                                      </p:cBhvr>
                                    </p:animEffect>
                                    <p:set>
                                      <p:cBhvr>
                                        <p:cTn id="62" dur="1" fill="hold">
                                          <p:stCondLst>
                                            <p:cond delay="1999"/>
                                          </p:stCondLst>
                                        </p:cTn>
                                        <p:tgtEl>
                                          <p:spTgt spid="2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28"/>
                                        </p:tgtEl>
                                      </p:cBhvr>
                                    </p:animEffect>
                                    <p:set>
                                      <p:cBhvr>
                                        <p:cTn id="65" dur="1" fill="hold">
                                          <p:stCondLst>
                                            <p:cond delay="1999"/>
                                          </p:stCondLst>
                                        </p:cTn>
                                        <p:tgtEl>
                                          <p:spTgt spid="28"/>
                                        </p:tgtEl>
                                        <p:attrNameLst>
                                          <p:attrName>style.visibility</p:attrName>
                                        </p:attrNameLst>
                                      </p:cBhvr>
                                      <p:to>
                                        <p:strVal val="hidden"/>
                                      </p:to>
                                    </p:set>
                                  </p:childTnLst>
                                </p:cTn>
                              </p:par>
                            </p:childTnLst>
                          </p:cTn>
                        </p:par>
                        <p:par>
                          <p:cTn id="66" fill="hold">
                            <p:stCondLst>
                              <p:cond delay="5000"/>
                            </p:stCondLst>
                            <p:childTnLst>
                              <p:par>
                                <p:cTn id="67" presetID="63" presetClass="path" presetSubtype="0" accel="50000" decel="50000" fill="hold" grpId="0" nodeType="afterEffect">
                                  <p:stCondLst>
                                    <p:cond delay="0"/>
                                  </p:stCondLst>
                                  <p:childTnLst>
                                    <p:animMotion origin="layout" path="M -2.5E-6 -3.33333E-6 L 0.02518 -3.33333E-6 " pathEditMode="relative" rAng="0" ptsTypes="AA">
                                      <p:cBhvr>
                                        <p:cTn id="68" dur="2000" fill="hold"/>
                                        <p:tgtEl>
                                          <p:spTgt spid="69"/>
                                        </p:tgtEl>
                                        <p:attrNameLst>
                                          <p:attrName>ppt_x</p:attrName>
                                          <p:attrName>ppt_y</p:attrName>
                                        </p:attrNameLst>
                                      </p:cBhvr>
                                      <p:rCtr x="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8" grpId="0" animBg="1"/>
      <p:bldP spid="28" grpId="1" animBg="1"/>
      <p:bldP spid="27" grpId="0" animBg="1"/>
      <p:bldP spid="27" grpId="1" animBg="1"/>
      <p:bldP spid="26" grpId="0" animBg="1"/>
      <p:bldP spid="26" grpId="1" animBg="1"/>
      <p:bldP spid="11" grpId="0" animBg="1"/>
      <p:bldP spid="18" grpId="0" animBg="1"/>
      <p:bldP spid="18" grpId="1" animBg="1"/>
      <p:bldP spid="19" grpId="0" animBg="1"/>
      <p:bldP spid="19" grpId="1" animBg="1"/>
      <p:bldP spid="8" grpId="0" animBg="1"/>
      <p:bldP spid="20" grpId="0" animBg="1"/>
      <p:bldP spid="20" grpId="1" animBg="1"/>
      <p:bldP spid="29" grpId="0" animBg="1"/>
      <p:bldP spid="2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a:t>
            </a:r>
            <a:br>
              <a:rPr lang="nl-BE" dirty="0"/>
            </a:br>
            <a:endParaRPr lang="nl-BE" dirty="0"/>
          </a:p>
        </p:txBody>
      </p:sp>
      <p:sp>
        <p:nvSpPr>
          <p:cNvPr id="4" name="Tijdelijke aanduiding voor inhoud 3"/>
          <p:cNvSpPr>
            <a:spLocks noGrp="1"/>
          </p:cNvSpPr>
          <p:nvPr>
            <p:ph idx="1"/>
          </p:nvPr>
        </p:nvSpPr>
        <p:spPr>
          <a:xfrm>
            <a:off x="276226" y="1700809"/>
            <a:ext cx="8544246" cy="4568230"/>
          </a:xfrm>
        </p:spPr>
        <p:txBody>
          <a:bodyPr/>
          <a:lstStyle/>
          <a:p>
            <a:r>
              <a:rPr lang="nl-BE" dirty="0"/>
              <a:t>Bespreking project op overzichtsplan</a:t>
            </a:r>
          </a:p>
          <a:p>
            <a:pPr marL="0" indent="0">
              <a:buNone/>
            </a:pPr>
            <a:endParaRPr lang="nl-BE" dirty="0"/>
          </a:p>
          <a:p>
            <a:endParaRPr lang="nl-BE" dirty="0"/>
          </a:p>
          <a:p>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2371638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 1&quot;/&gt;&lt;property id=&quot;20307&quot; value=&quot;261&quot;/&gt;&lt;/object&gt;&lt;object type=&quot;3&quot; unique_id=&quot;10010&quot;&gt;&lt;property id=&quot;20148&quot; value=&quot;5&quot;/&gt;&lt;property id=&quot;20300&quot; value=&quot;Dia 3&quot;/&gt;&lt;property id=&quot;20307&quot; value=&quot;265&quot;/&gt;&lt;/object&gt;&lt;object type=&quot;3&quot; unique_id=&quot;10011&quot;&gt;&lt;property id=&quot;20148&quot; value=&quot;5&quot;/&gt;&lt;property id=&quot;20300&quot; value=&quot;Dia 4&quot;/&gt;&lt;property id=&quot;20307&quot; value=&quot;267&quot;/&gt;&lt;/object&gt;&lt;object type=&quot;3&quot; unique_id=&quot;10112&quot;&gt;&lt;property id=&quot;20148&quot; value=&quot;5&quot;/&gt;&lt;property id=&quot;20300&quot; value=&quot;Dia 2 - &amp;quot;Zuiveringsinfrastructuur per bekken georganiseerd&amp;quot;&quot;/&gt;&lt;property id=&quot;20307&quot; value=&quot;270&quot;/&gt;&lt;/object&gt;&lt;/object&gt;&lt;/object&gt;&lt;/database&gt;"/>
  <p:tag name="SECTOMILLISECCONVERTED" val="1"/>
</p:tagLst>
</file>

<file path=ppt/theme/theme1.xml><?xml version="1.0" encoding="utf-8"?>
<a:theme xmlns:a="http://schemas.openxmlformats.org/drawingml/2006/main" name="Thema1">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fin 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Aquaplus Title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quaplus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quafin Title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quafin 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_Aquaplus Title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quaplus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Thema1</Template>
  <TotalTime>2848</TotalTime>
  <Words>2039</Words>
  <Application>Microsoft Office PowerPoint</Application>
  <PresentationFormat>Diavoorstelling (4:3)</PresentationFormat>
  <Paragraphs>237</Paragraphs>
  <Slides>29</Slides>
  <Notes>13</Notes>
  <HiddenSlides>0</HiddenSlides>
  <MMClips>0</MMClips>
  <ScaleCrop>false</ScaleCrop>
  <HeadingPairs>
    <vt:vector size="6" baseType="variant">
      <vt:variant>
        <vt:lpstr>Gebruikte lettertypen</vt:lpstr>
      </vt:variant>
      <vt:variant>
        <vt:i4>4</vt:i4>
      </vt:variant>
      <vt:variant>
        <vt:lpstr>Thema</vt:lpstr>
      </vt:variant>
      <vt:variant>
        <vt:i4>8</vt:i4>
      </vt:variant>
      <vt:variant>
        <vt:lpstr>Diatitels</vt:lpstr>
      </vt:variant>
      <vt:variant>
        <vt:i4>29</vt:i4>
      </vt:variant>
    </vt:vector>
  </HeadingPairs>
  <TitlesOfParts>
    <vt:vector size="41" baseType="lpstr">
      <vt:lpstr>Arial</vt:lpstr>
      <vt:lpstr>Calibri</vt:lpstr>
      <vt:lpstr>Courier New</vt:lpstr>
      <vt:lpstr>Wingdings</vt:lpstr>
      <vt:lpstr>Thema1</vt:lpstr>
      <vt:lpstr>Aquafin Slides</vt:lpstr>
      <vt:lpstr>Aquaplus Titleslides</vt:lpstr>
      <vt:lpstr>Aquaplus Slides</vt:lpstr>
      <vt:lpstr>1_Aquafin Titleslides</vt:lpstr>
      <vt:lpstr>1_Aquafin Slides</vt:lpstr>
      <vt:lpstr>1_Aquaplus Titleslides</vt:lpstr>
      <vt:lpstr>1_Aquaplus Slides</vt:lpstr>
      <vt:lpstr>PowerPoint-presentatie</vt:lpstr>
      <vt:lpstr>Waarom zijn we hier samen?</vt:lpstr>
      <vt:lpstr>Waarom deze werken?</vt:lpstr>
      <vt:lpstr>Waterzuivering in Vlaanderen</vt:lpstr>
      <vt:lpstr>Hoe ver staan we al?</vt:lpstr>
      <vt:lpstr>Projectlocatie en Timing </vt:lpstr>
      <vt:lpstr>Projectdoel </vt:lpstr>
      <vt:lpstr>PowerPoint-presentatie</vt:lpstr>
      <vt:lpstr>Project </vt:lpstr>
      <vt:lpstr>Wat staat er nog te wachten vooraleer de werken starten? </vt:lpstr>
      <vt:lpstr>Hoe zullen de werken verlopen?</vt:lpstr>
      <vt:lpstr>Hoe zullen de werken verlopen?</vt:lpstr>
      <vt:lpstr>Hoe zullen de werken verlopen?</vt:lpstr>
      <vt:lpstr>Hoe zullen de werken verlopen?</vt:lpstr>
      <vt:lpstr>Impact op het dagelijks leven</vt:lpstr>
      <vt:lpstr>Communicatie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Contact</vt:lpstr>
    </vt:vector>
  </TitlesOfParts>
  <Company>Aquafin NV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Valerie Lievens</dc:creator>
  <cp:lastModifiedBy>Steven De Baerdemaecker</cp:lastModifiedBy>
  <cp:revision>246</cp:revision>
  <dcterms:created xsi:type="dcterms:W3CDTF">2011-02-04T12:12:47Z</dcterms:created>
  <dcterms:modified xsi:type="dcterms:W3CDTF">2018-12-10T11:20:25Z</dcterms:modified>
</cp:coreProperties>
</file>