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477" r:id="rId3"/>
    <p:sldId id="482" r:id="rId4"/>
    <p:sldId id="483" r:id="rId5"/>
    <p:sldId id="487" r:id="rId6"/>
    <p:sldId id="488" r:id="rId7"/>
    <p:sldId id="489" r:id="rId8"/>
    <p:sldId id="490" r:id="rId9"/>
    <p:sldId id="527" r:id="rId10"/>
    <p:sldId id="491" r:id="rId11"/>
    <p:sldId id="530" r:id="rId12"/>
    <p:sldId id="492" r:id="rId13"/>
    <p:sldId id="531" r:id="rId14"/>
    <p:sldId id="493" r:id="rId15"/>
    <p:sldId id="494" r:id="rId16"/>
    <p:sldId id="495" r:id="rId17"/>
    <p:sldId id="496" r:id="rId18"/>
    <p:sldId id="497" r:id="rId19"/>
    <p:sldId id="498" r:id="rId20"/>
    <p:sldId id="499" r:id="rId21"/>
    <p:sldId id="500" r:id="rId22"/>
    <p:sldId id="501" r:id="rId23"/>
    <p:sldId id="502" r:id="rId24"/>
    <p:sldId id="503" r:id="rId25"/>
    <p:sldId id="504" r:id="rId26"/>
    <p:sldId id="478" r:id="rId27"/>
    <p:sldId id="505" r:id="rId28"/>
    <p:sldId id="529" r:id="rId29"/>
    <p:sldId id="506" r:id="rId30"/>
    <p:sldId id="507" r:id="rId31"/>
    <p:sldId id="508" r:id="rId32"/>
    <p:sldId id="509" r:id="rId33"/>
    <p:sldId id="511" r:id="rId34"/>
    <p:sldId id="510" r:id="rId35"/>
    <p:sldId id="512" r:id="rId36"/>
    <p:sldId id="513" r:id="rId37"/>
    <p:sldId id="514" r:id="rId38"/>
    <p:sldId id="515" r:id="rId39"/>
    <p:sldId id="518" r:id="rId40"/>
    <p:sldId id="519" r:id="rId41"/>
    <p:sldId id="520" r:id="rId42"/>
    <p:sldId id="521" r:id="rId43"/>
    <p:sldId id="522" r:id="rId44"/>
    <p:sldId id="523" r:id="rId45"/>
    <p:sldId id="524" r:id="rId46"/>
    <p:sldId id="525" r:id="rId47"/>
    <p:sldId id="526" r:id="rId4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565656"/>
    <a:srgbClr val="E5200B"/>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 xmlns:p15="http://schemas.microsoft.com/office/powerpoint/2012/main" xmlns:mv="urn:schemas-microsoft-com:mac:vml" xmlns:mc="http://schemas.openxmlformats.org/markup-compatibility/2006"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074"/>
    <p:restoredTop sz="82916" autoAdjust="0"/>
  </p:normalViewPr>
  <p:slideViewPr>
    <p:cSldViewPr snapToGrid="0" snapToObjects="1" showGuides="1">
      <p:cViewPr varScale="1">
        <p:scale>
          <a:sx n="129" d="100"/>
          <a:sy n="129" d="100"/>
        </p:scale>
        <p:origin x="-1928" y="-10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EB235F-7D1B-C244-B9A9-977F41A87AB7}" type="datetimeFigureOut">
              <a:rPr lang="en-US" smtClean="0"/>
              <a:pPr/>
              <a:t>4/20/17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D7D594-0404-0A4B-87C5-F295D8FD3A85}"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64305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D9D6E-EEA7-DA44-BB18-583C65F2DE16}" type="datetimeFigureOut">
              <a:rPr lang="nl-NL" smtClean="0"/>
              <a:pPr/>
              <a:t>4/20/17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309B2-68C0-C344-97DA-9F454647D2FE}"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1959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Zoniënwoud</a:t>
            </a:r>
            <a:r>
              <a:rPr lang="en-US" dirty="0" smtClean="0"/>
              <a:t>: </a:t>
            </a:r>
            <a:r>
              <a:rPr lang="en-US" dirty="0" err="1" smtClean="0"/>
              <a:t>neemt</a:t>
            </a:r>
            <a:r>
              <a:rPr lang="en-US" dirty="0" smtClean="0"/>
              <a:t> </a:t>
            </a:r>
            <a:r>
              <a:rPr lang="en-US" dirty="0" err="1" smtClean="0"/>
              <a:t>meer</a:t>
            </a:r>
            <a:r>
              <a:rPr lang="en-US" dirty="0" smtClean="0"/>
              <a:t> </a:t>
            </a:r>
            <a:r>
              <a:rPr lang="en-US" dirty="0" err="1" smtClean="0"/>
              <a:t>dan</a:t>
            </a:r>
            <a:r>
              <a:rPr lang="en-US" dirty="0" smtClean="0"/>
              <a:t> 50% van</a:t>
            </a:r>
            <a:r>
              <a:rPr lang="en-US" baseline="0" dirty="0" smtClean="0"/>
              <a:t> het </a:t>
            </a:r>
            <a:r>
              <a:rPr lang="en-US" baseline="0" dirty="0" err="1" smtClean="0"/>
              <a:t>grondgebied</a:t>
            </a:r>
            <a:r>
              <a:rPr lang="en-US" baseline="0" dirty="0" smtClean="0"/>
              <a:t> van </a:t>
            </a:r>
            <a:r>
              <a:rPr lang="en-US" baseline="0" dirty="0" err="1" smtClean="0"/>
              <a:t>Hoeilaart</a:t>
            </a:r>
            <a:r>
              <a:rPr lang="en-US" baseline="0" dirty="0" smtClean="0"/>
              <a:t> in, </a:t>
            </a:r>
            <a:r>
              <a:rPr lang="en-US" baseline="0" dirty="0" err="1" smtClean="0"/>
              <a:t>waardoor</a:t>
            </a:r>
            <a:r>
              <a:rPr lang="en-US" baseline="0" dirty="0" smtClean="0"/>
              <a:t> de </a:t>
            </a:r>
            <a:r>
              <a:rPr lang="en-US" baseline="0" dirty="0" err="1" smtClean="0"/>
              <a:t>gemeente</a:t>
            </a:r>
            <a:r>
              <a:rPr lang="en-US" baseline="0" dirty="0" smtClean="0"/>
              <a:t> </a:t>
            </a:r>
            <a:r>
              <a:rPr lang="en-US" baseline="0" dirty="0" err="1" smtClean="0"/>
              <a:t>één</a:t>
            </a:r>
            <a:r>
              <a:rPr lang="en-US" baseline="0" dirty="0" smtClean="0"/>
              <a:t> van de </a:t>
            </a:r>
            <a:r>
              <a:rPr lang="en-US" baseline="0" dirty="0" err="1" smtClean="0"/>
              <a:t>bosrijkste</a:t>
            </a:r>
            <a:r>
              <a:rPr lang="en-US" baseline="0" dirty="0" smtClean="0"/>
              <a:t> en </a:t>
            </a:r>
            <a:r>
              <a:rPr lang="en-US" baseline="0" dirty="0" err="1" smtClean="0"/>
              <a:t>groenste</a:t>
            </a:r>
            <a:r>
              <a:rPr lang="en-US" baseline="0" dirty="0" smtClean="0"/>
              <a:t> </a:t>
            </a:r>
            <a:r>
              <a:rPr lang="en-US" baseline="0" dirty="0" err="1" smtClean="0"/>
              <a:t>gemeenten</a:t>
            </a:r>
            <a:r>
              <a:rPr lang="en-US" baseline="0" dirty="0" smtClean="0"/>
              <a:t> is.</a:t>
            </a:r>
          </a:p>
          <a:p>
            <a:endParaRPr lang="en-US" baseline="0" dirty="0" smtClean="0"/>
          </a:p>
          <a:p>
            <a:r>
              <a:rPr lang="en-US" b="1" baseline="0" dirty="0" err="1" smtClean="0"/>
              <a:t>Druivenfestival</a:t>
            </a:r>
            <a:r>
              <a:rPr lang="en-US" baseline="0" dirty="0" smtClean="0"/>
              <a:t>: </a:t>
            </a:r>
            <a:r>
              <a:rPr lang="en-US" baseline="0" dirty="0" err="1" smtClean="0"/>
              <a:t>bedoeld</a:t>
            </a:r>
            <a:r>
              <a:rPr lang="en-US" baseline="0" dirty="0" smtClean="0"/>
              <a:t> </a:t>
            </a:r>
            <a:r>
              <a:rPr lang="en-US" baseline="0" dirty="0" err="1" smtClean="0"/>
              <a:t>om</a:t>
            </a:r>
            <a:r>
              <a:rPr lang="en-US" baseline="0" dirty="0" smtClean="0"/>
              <a:t> </a:t>
            </a:r>
            <a:r>
              <a:rPr lang="en-US" baseline="0" dirty="0" err="1" smtClean="0"/>
              <a:t>Belgische</a:t>
            </a:r>
            <a:r>
              <a:rPr lang="en-US" baseline="0" dirty="0" smtClean="0"/>
              <a:t> </a:t>
            </a:r>
            <a:r>
              <a:rPr lang="en-US" baseline="0" dirty="0" err="1" smtClean="0"/>
              <a:t>druif</a:t>
            </a:r>
            <a:r>
              <a:rPr lang="en-US" baseline="0" dirty="0" smtClean="0"/>
              <a:t> </a:t>
            </a:r>
            <a:r>
              <a:rPr lang="en-US" baseline="0" dirty="0" err="1" smtClean="0"/>
              <a:t>te</a:t>
            </a:r>
            <a:r>
              <a:rPr lang="en-US" baseline="0" dirty="0" smtClean="0"/>
              <a:t> </a:t>
            </a:r>
            <a:r>
              <a:rPr lang="en-US" baseline="0" dirty="0" err="1" smtClean="0"/>
              <a:t>promoten</a:t>
            </a:r>
            <a:r>
              <a:rPr lang="en-US" baseline="0" dirty="0" smtClean="0"/>
              <a:t> – </a:t>
            </a:r>
            <a:r>
              <a:rPr lang="en-US" baseline="0" dirty="0" err="1" smtClean="0"/>
              <a:t>uitgegroeid</a:t>
            </a:r>
            <a:r>
              <a:rPr lang="en-US" baseline="0" dirty="0" smtClean="0"/>
              <a:t> tot </a:t>
            </a:r>
            <a:r>
              <a:rPr lang="en-US" baseline="0" dirty="0" err="1" smtClean="0"/>
              <a:t>echt</a:t>
            </a:r>
            <a:r>
              <a:rPr lang="en-US" baseline="0" dirty="0" smtClean="0"/>
              <a:t> </a:t>
            </a:r>
            <a:r>
              <a:rPr lang="en-US" baseline="0" dirty="0" err="1" smtClean="0"/>
              <a:t>dorpsfeest</a:t>
            </a:r>
            <a:r>
              <a:rPr lang="en-US" baseline="0" dirty="0" smtClean="0"/>
              <a:t>. </a:t>
            </a:r>
            <a:r>
              <a:rPr lang="en-US" baseline="0" dirty="0" err="1" smtClean="0"/>
              <a:t>Klemtoon</a:t>
            </a:r>
            <a:r>
              <a:rPr lang="en-US" baseline="0" dirty="0" smtClean="0"/>
              <a:t> </a:t>
            </a:r>
            <a:r>
              <a:rPr lang="en-US" baseline="0" dirty="0" err="1" smtClean="0"/>
              <a:t>ligt</a:t>
            </a:r>
            <a:r>
              <a:rPr lang="en-US" baseline="0" dirty="0" smtClean="0"/>
              <a:t> op </a:t>
            </a:r>
            <a:r>
              <a:rPr lang="en-US" baseline="0" dirty="0" err="1" smtClean="0"/>
              <a:t>verenigingsleven</a:t>
            </a:r>
            <a:r>
              <a:rPr lang="en-US" baseline="0" dirty="0" smtClean="0"/>
              <a:t>, </a:t>
            </a:r>
            <a:r>
              <a:rPr lang="en-US" baseline="0" dirty="0" err="1" smtClean="0"/>
              <a:t>cultuur</a:t>
            </a:r>
            <a:r>
              <a:rPr lang="en-US" baseline="0" dirty="0" smtClean="0"/>
              <a:t>, </a:t>
            </a:r>
            <a:r>
              <a:rPr lang="en-US" baseline="0" dirty="0" err="1" smtClean="0"/>
              <a:t>samenzijn</a:t>
            </a:r>
            <a:r>
              <a:rPr lang="en-US" baseline="0" dirty="0" smtClean="0"/>
              <a:t> en </a:t>
            </a:r>
            <a:r>
              <a:rPr lang="en-US" baseline="0" dirty="0" err="1" smtClean="0"/>
              <a:t>ontspannen</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Geografische</a:t>
            </a:r>
            <a:r>
              <a:rPr lang="en-US" baseline="0" dirty="0" smtClean="0"/>
              <a:t> </a:t>
            </a:r>
            <a:r>
              <a:rPr lang="en-US" baseline="0" dirty="0" err="1" smtClean="0"/>
              <a:t>doelgroepen</a:t>
            </a:r>
            <a:r>
              <a:rPr lang="en-US" baseline="0" dirty="0" smtClean="0"/>
              <a:t>:</a:t>
            </a:r>
          </a:p>
          <a:p>
            <a:r>
              <a:rPr lang="en-US" baseline="0" dirty="0" smtClean="0"/>
              <a:t>Eigen </a:t>
            </a:r>
            <a:r>
              <a:rPr lang="en-US" baseline="0" dirty="0" err="1" smtClean="0"/>
              <a:t>inwoners</a:t>
            </a:r>
            <a:r>
              <a:rPr lang="en-US" baseline="0" dirty="0" smtClean="0"/>
              <a:t>: </a:t>
            </a:r>
            <a:r>
              <a:rPr lang="en-US" baseline="0" dirty="0" err="1" smtClean="0"/>
              <a:t>ambassadeurs</a:t>
            </a:r>
            <a:r>
              <a:rPr lang="en-US" baseline="0" dirty="0" smtClean="0"/>
              <a:t> </a:t>
            </a:r>
            <a:r>
              <a:rPr lang="en-US" baseline="0" dirty="0" err="1" smtClean="0">
                <a:sym typeface="Wingdings"/>
              </a:rPr>
              <a:t></a:t>
            </a:r>
            <a:r>
              <a:rPr lang="en-US" baseline="0" dirty="0" smtClean="0">
                <a:sym typeface="Wingdings"/>
              </a:rPr>
              <a:t> </a:t>
            </a:r>
            <a:r>
              <a:rPr lang="en-US" baseline="0" dirty="0" err="1" smtClean="0">
                <a:sym typeface="Wingdings"/>
              </a:rPr>
              <a:t>aanraden</a:t>
            </a:r>
            <a:r>
              <a:rPr lang="en-US" baseline="0" dirty="0" smtClean="0">
                <a:sym typeface="Wingdings"/>
              </a:rPr>
              <a:t> </a:t>
            </a:r>
            <a:r>
              <a:rPr lang="en-US" baseline="0" dirty="0" err="1" smtClean="0">
                <a:sym typeface="Wingdings"/>
              </a:rPr>
              <a:t>aan</a:t>
            </a:r>
            <a:r>
              <a:rPr lang="en-US" baseline="0" dirty="0" smtClean="0">
                <a:sym typeface="Wingdings"/>
              </a:rPr>
              <a:t> </a:t>
            </a:r>
            <a:r>
              <a:rPr lang="en-US" baseline="0" dirty="0" err="1" smtClean="0">
                <a:sym typeface="Wingdings"/>
              </a:rPr>
              <a:t>anderen</a:t>
            </a:r>
            <a:endParaRPr lang="en-US" baseline="0" dirty="0" smtClean="0">
              <a:sym typeface="Wingdings"/>
            </a:endParaRPr>
          </a:p>
          <a:p>
            <a:r>
              <a:rPr lang="en-US" baseline="0" dirty="0" err="1" smtClean="0">
                <a:sym typeface="Wingdings"/>
              </a:rPr>
              <a:t>Aantrekkingskracht</a:t>
            </a:r>
            <a:r>
              <a:rPr lang="en-US" baseline="0" dirty="0" smtClean="0">
                <a:sym typeface="Wingdings"/>
              </a:rPr>
              <a:t> </a:t>
            </a:r>
            <a:r>
              <a:rPr lang="en-US" baseline="0" dirty="0" err="1" smtClean="0">
                <a:sym typeface="Wingdings"/>
              </a:rPr>
              <a:t>Hoeilaart</a:t>
            </a:r>
            <a:r>
              <a:rPr lang="en-US" baseline="0" dirty="0" smtClean="0">
                <a:sym typeface="Wingdings"/>
              </a:rPr>
              <a:t> is </a:t>
            </a:r>
            <a:r>
              <a:rPr lang="en-US" baseline="0" dirty="0" err="1" smtClean="0">
                <a:sym typeface="Wingdings"/>
              </a:rPr>
              <a:t>een</a:t>
            </a:r>
            <a:r>
              <a:rPr lang="en-US" baseline="0" dirty="0" smtClean="0">
                <a:sym typeface="Wingdings"/>
              </a:rPr>
              <a:t> </a:t>
            </a:r>
            <a:r>
              <a:rPr lang="en-US" baseline="0" dirty="0" err="1" smtClean="0">
                <a:sym typeface="Wingdings"/>
              </a:rPr>
              <a:t>gegeven</a:t>
            </a:r>
            <a:r>
              <a:rPr lang="en-US" baseline="0" dirty="0" smtClean="0">
                <a:sym typeface="Wingdings"/>
              </a:rPr>
              <a:t> van de </a:t>
            </a:r>
            <a:r>
              <a:rPr lang="en-US" baseline="0" dirty="0" err="1" smtClean="0">
                <a:sym typeface="Wingdings"/>
              </a:rPr>
              <a:t>Belgische</a:t>
            </a:r>
            <a:r>
              <a:rPr lang="en-US" baseline="0" dirty="0" smtClean="0">
                <a:sym typeface="Wingdings"/>
              </a:rPr>
              <a:t>, </a:t>
            </a:r>
            <a:r>
              <a:rPr lang="en-US" baseline="0" dirty="0" err="1" smtClean="0">
                <a:sym typeface="Wingdings"/>
              </a:rPr>
              <a:t>Nederlandse</a:t>
            </a:r>
            <a:r>
              <a:rPr lang="en-US" baseline="0" dirty="0" smtClean="0">
                <a:sym typeface="Wingdings"/>
              </a:rPr>
              <a:t> en </a:t>
            </a:r>
            <a:r>
              <a:rPr lang="en-US" baseline="0" dirty="0" err="1" smtClean="0">
                <a:sym typeface="Wingdings"/>
              </a:rPr>
              <a:t>Franse</a:t>
            </a:r>
            <a:r>
              <a:rPr lang="en-US" baseline="0" dirty="0" smtClean="0">
                <a:sym typeface="Wingdings"/>
              </a:rPr>
              <a:t> </a:t>
            </a:r>
            <a:r>
              <a:rPr lang="en-US" baseline="0" dirty="0" err="1" smtClean="0">
                <a:sym typeface="Wingdings"/>
              </a:rPr>
              <a:t>markt</a:t>
            </a:r>
            <a:r>
              <a:rPr lang="en-US" baseline="0" dirty="0" smtClean="0">
                <a:sym typeface="Wingdings"/>
              </a:rPr>
              <a:t> en </a:t>
            </a:r>
            <a:r>
              <a:rPr lang="en-US" baseline="0" dirty="0" err="1" smtClean="0">
                <a:sym typeface="Wingdings"/>
              </a:rPr>
              <a:t>andere</a:t>
            </a:r>
            <a:r>
              <a:rPr lang="en-US" baseline="0" dirty="0" smtClean="0">
                <a:sym typeface="Wingdings"/>
              </a:rPr>
              <a:t> </a:t>
            </a:r>
            <a:r>
              <a:rPr lang="en-US" baseline="0" dirty="0" err="1" smtClean="0">
                <a:sym typeface="Wingdings"/>
              </a:rPr>
              <a:t>buurlanden</a:t>
            </a:r>
            <a:r>
              <a:rPr lang="en-US" baseline="0" dirty="0" smtClean="0">
                <a:sym typeface="Wingdings"/>
              </a:rPr>
              <a:t> </a:t>
            </a:r>
            <a:r>
              <a:rPr lang="en-US" baseline="0" dirty="0" err="1" smtClean="0">
                <a:sym typeface="Wingdings"/>
              </a:rPr>
              <a:t>bij</a:t>
            </a:r>
            <a:r>
              <a:rPr lang="en-US" baseline="0" dirty="0" smtClean="0">
                <a:sym typeface="Wingdings"/>
              </a:rPr>
              <a:t> </a:t>
            </a:r>
            <a:r>
              <a:rPr lang="en-US" baseline="0" dirty="0" err="1" smtClean="0">
                <a:sym typeface="Wingdings"/>
              </a:rPr>
              <a:t>uitbreiding</a:t>
            </a:r>
            <a:r>
              <a:rPr lang="en-US" baseline="0" dirty="0" smtClean="0">
                <a:sym typeface="Wingdings"/>
              </a:rPr>
              <a:t> </a:t>
            </a:r>
            <a:r>
              <a:rPr lang="en-US" baseline="0" dirty="0" err="1" smtClean="0">
                <a:sym typeface="Wingdings"/>
              </a:rPr>
              <a:t></a:t>
            </a:r>
            <a:r>
              <a:rPr lang="en-US" baseline="0" dirty="0" smtClean="0">
                <a:sym typeface="Wingdings"/>
              </a:rPr>
              <a:t> </a:t>
            </a:r>
            <a:r>
              <a:rPr lang="en-US" baseline="0" dirty="0" err="1" smtClean="0">
                <a:sym typeface="Wingdings"/>
              </a:rPr>
              <a:t>aanwezige</a:t>
            </a:r>
            <a:r>
              <a:rPr lang="en-US" baseline="0" dirty="0" smtClean="0">
                <a:sym typeface="Wingdings"/>
              </a:rPr>
              <a:t> </a:t>
            </a:r>
            <a:r>
              <a:rPr lang="en-US" baseline="0" dirty="0" err="1" smtClean="0">
                <a:sym typeface="Wingdings"/>
              </a:rPr>
              <a:t>koopkracht</a:t>
            </a:r>
            <a:r>
              <a:rPr lang="en-US" baseline="0" dirty="0" smtClean="0">
                <a:sym typeface="Wingdings"/>
              </a:rPr>
              <a:t> en </a:t>
            </a:r>
            <a:r>
              <a:rPr lang="en-US" baseline="0" dirty="0" err="1" smtClean="0">
                <a:sym typeface="Wingdings"/>
              </a:rPr>
              <a:t>goede</a:t>
            </a:r>
            <a:r>
              <a:rPr lang="en-US" baseline="0" dirty="0" smtClean="0">
                <a:sym typeface="Wingdings"/>
              </a:rPr>
              <a:t> </a:t>
            </a:r>
            <a:r>
              <a:rPr lang="en-US" baseline="0" dirty="0" err="1" smtClean="0">
                <a:sym typeface="Wingdings"/>
              </a:rPr>
              <a:t>verbindingen</a:t>
            </a:r>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73A309B2-68C0-C344-97DA-9F454647D2FE}" type="slidenum">
              <a:rPr lang="nl-NL" smtClean="0"/>
              <a:pPr/>
              <a:t>16</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Geografische</a:t>
            </a:r>
            <a:r>
              <a:rPr lang="en-US" dirty="0" smtClean="0"/>
              <a:t> </a:t>
            </a:r>
            <a:r>
              <a:rPr lang="en-US" dirty="0" err="1" smtClean="0"/>
              <a:t>doelgroepen</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18</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err="1" smtClean="0"/>
              <a:t>Deze</a:t>
            </a:r>
            <a:r>
              <a:rPr lang="en-US" baseline="0" dirty="0" smtClean="0"/>
              <a:t> </a:t>
            </a:r>
            <a:r>
              <a:rPr lang="en-US" baseline="0" dirty="0" err="1" smtClean="0"/>
              <a:t>werkdomeinen</a:t>
            </a:r>
            <a:r>
              <a:rPr lang="en-US" baseline="0" dirty="0" smtClean="0"/>
              <a:t> </a:t>
            </a:r>
            <a:r>
              <a:rPr lang="en-US" baseline="0" dirty="0" err="1" smtClean="0"/>
              <a:t>vormen</a:t>
            </a:r>
            <a:r>
              <a:rPr lang="en-US" baseline="0" dirty="0" smtClean="0"/>
              <a:t> de </a:t>
            </a:r>
            <a:r>
              <a:rPr lang="en-US" baseline="0" dirty="0" err="1" smtClean="0"/>
              <a:t>voedingsbodem</a:t>
            </a:r>
            <a:r>
              <a:rPr lang="en-US" baseline="0" dirty="0" smtClean="0"/>
              <a:t> </a:t>
            </a:r>
            <a:r>
              <a:rPr lang="en-US" baseline="0" dirty="0" err="1" smtClean="0"/>
              <a:t>om</a:t>
            </a:r>
            <a:r>
              <a:rPr lang="en-US" baseline="0" dirty="0" smtClean="0"/>
              <a:t> het </a:t>
            </a:r>
            <a:r>
              <a:rPr lang="en-US" baseline="0" dirty="0" err="1" smtClean="0"/>
              <a:t>gewenst</a:t>
            </a:r>
            <a:r>
              <a:rPr lang="en-US" baseline="0" dirty="0" smtClean="0"/>
              <a:t> imago vast </a:t>
            </a:r>
            <a:r>
              <a:rPr lang="en-US" baseline="0" dirty="0" err="1" smtClean="0"/>
              <a:t>te</a:t>
            </a:r>
            <a:r>
              <a:rPr lang="en-US" baseline="0" dirty="0" smtClean="0"/>
              <a:t> </a:t>
            </a:r>
            <a:r>
              <a:rPr lang="en-US" baseline="0" dirty="0" err="1" smtClean="0"/>
              <a:t>leggen</a:t>
            </a:r>
            <a:r>
              <a:rPr lang="en-US" baseline="0" dirty="0" smtClean="0"/>
              <a:t> en de </a:t>
            </a:r>
            <a:r>
              <a:rPr lang="en-US" baseline="0" dirty="0" err="1" smtClean="0"/>
              <a:t>assen</a:t>
            </a:r>
            <a:r>
              <a:rPr lang="en-US" baseline="0" dirty="0" smtClean="0"/>
              <a:t> </a:t>
            </a:r>
            <a:r>
              <a:rPr lang="en-US" baseline="0" dirty="0" err="1" smtClean="0"/>
              <a:t>waarop</a:t>
            </a:r>
            <a:r>
              <a:rPr lang="en-US" baseline="0" dirty="0" smtClean="0"/>
              <a:t> de </a:t>
            </a:r>
            <a:r>
              <a:rPr lang="en-US" baseline="0" dirty="0" err="1" smtClean="0"/>
              <a:t>gemeente</a:t>
            </a:r>
            <a:r>
              <a:rPr lang="en-US" baseline="0" dirty="0" smtClean="0"/>
              <a:t> </a:t>
            </a:r>
            <a:r>
              <a:rPr lang="en-US" baseline="0" dirty="0" err="1" smtClean="0"/>
              <a:t>zich</a:t>
            </a:r>
            <a:r>
              <a:rPr lang="en-US" baseline="0" dirty="0" smtClean="0"/>
              <a:t> op </a:t>
            </a:r>
            <a:r>
              <a:rPr lang="en-US" baseline="0" dirty="0" err="1" smtClean="0"/>
              <a:t>toeristisch</a:t>
            </a:r>
            <a:r>
              <a:rPr lang="en-US" baseline="0" dirty="0" smtClean="0"/>
              <a:t> </a:t>
            </a:r>
            <a:r>
              <a:rPr lang="en-US" baseline="0" dirty="0" err="1" smtClean="0"/>
              <a:t>vlak</a:t>
            </a:r>
            <a:r>
              <a:rPr lang="en-US" baseline="0" dirty="0" smtClean="0"/>
              <a:t> </a:t>
            </a:r>
            <a:r>
              <a:rPr lang="en-US" baseline="0" dirty="0" err="1" smtClean="0"/>
              <a:t>verder</a:t>
            </a:r>
            <a:r>
              <a:rPr lang="en-US" baseline="0" dirty="0" smtClean="0"/>
              <a:t> </a:t>
            </a:r>
            <a:r>
              <a:rPr lang="en-US" baseline="0" dirty="0" err="1" smtClean="0"/>
              <a:t>zal</a:t>
            </a:r>
            <a:r>
              <a:rPr lang="en-US" baseline="0" dirty="0" smtClean="0"/>
              <a:t> </a:t>
            </a:r>
            <a:r>
              <a:rPr lang="en-US" baseline="0" dirty="0" err="1" smtClean="0"/>
              <a:t>ontwikkelen</a:t>
            </a:r>
            <a:r>
              <a:rPr lang="en-US" baseline="0" dirty="0" smtClean="0"/>
              <a:t>.</a:t>
            </a:r>
          </a:p>
          <a:p>
            <a:endParaRPr lang="en-US" baseline="0" dirty="0" smtClean="0"/>
          </a:p>
          <a:p>
            <a:pPr marL="228600" indent="-228600">
              <a:buAutoNum type="arabicPeriod"/>
            </a:pPr>
            <a:r>
              <a:rPr lang="en-US" baseline="0" dirty="0" err="1" smtClean="0"/>
              <a:t>Infrastructuur</a:t>
            </a:r>
            <a:r>
              <a:rPr lang="en-US" baseline="0" dirty="0" smtClean="0"/>
              <a:t> </a:t>
            </a:r>
            <a:r>
              <a:rPr lang="en-US" baseline="0" dirty="0" err="1" smtClean="0"/>
              <a:t>toegankelijk</a:t>
            </a:r>
            <a:r>
              <a:rPr lang="en-US" baseline="0" dirty="0" smtClean="0"/>
              <a:t> </a:t>
            </a:r>
            <a:r>
              <a:rPr lang="en-US" baseline="0" dirty="0" err="1" smtClean="0"/>
              <a:t>maken</a:t>
            </a:r>
            <a:r>
              <a:rPr lang="en-US" baseline="0" dirty="0" smtClean="0"/>
              <a:t> en </a:t>
            </a:r>
            <a:r>
              <a:rPr lang="en-US" baseline="0" dirty="0" err="1" smtClean="0"/>
              <a:t>optimaliseren</a:t>
            </a:r>
            <a:r>
              <a:rPr lang="en-US" baseline="0" dirty="0" smtClean="0"/>
              <a:t> </a:t>
            </a:r>
            <a:r>
              <a:rPr lang="en-US" baseline="0" dirty="0" err="1" smtClean="0"/>
              <a:t>zodat</a:t>
            </a:r>
            <a:r>
              <a:rPr lang="en-US" baseline="0" dirty="0" smtClean="0"/>
              <a:t> </a:t>
            </a:r>
            <a:r>
              <a:rPr lang="en-US" baseline="0" dirty="0" err="1" smtClean="0"/>
              <a:t>mensen</a:t>
            </a:r>
            <a:r>
              <a:rPr lang="en-US" baseline="0" dirty="0" smtClean="0"/>
              <a:t> in de </a:t>
            </a:r>
            <a:r>
              <a:rPr lang="en-US" baseline="0" dirty="0" err="1" smtClean="0"/>
              <a:t>beste</a:t>
            </a:r>
            <a:r>
              <a:rPr lang="en-US" baseline="0" dirty="0" smtClean="0"/>
              <a:t> </a:t>
            </a:r>
            <a:r>
              <a:rPr lang="en-US" baseline="0" dirty="0" err="1" smtClean="0"/>
              <a:t>omstandigheden</a:t>
            </a:r>
            <a:r>
              <a:rPr lang="en-US" baseline="0" dirty="0" smtClean="0"/>
              <a:t> </a:t>
            </a:r>
            <a:r>
              <a:rPr lang="en-US" baseline="0" dirty="0" err="1" smtClean="0"/>
              <a:t>een</a:t>
            </a:r>
            <a:r>
              <a:rPr lang="en-US" baseline="0" dirty="0" smtClean="0"/>
              <a:t> </a:t>
            </a:r>
            <a:r>
              <a:rPr lang="en-US" baseline="0" dirty="0" err="1" smtClean="0"/>
              <a:t>bezoek</a:t>
            </a:r>
            <a:r>
              <a:rPr lang="en-US" baseline="0" dirty="0" smtClean="0"/>
              <a:t> </a:t>
            </a:r>
            <a:r>
              <a:rPr lang="en-US" baseline="0" dirty="0" err="1" smtClean="0"/>
              <a:t>kunnen</a:t>
            </a:r>
            <a:r>
              <a:rPr lang="en-US" baseline="0" dirty="0" smtClean="0"/>
              <a:t> </a:t>
            </a:r>
            <a:r>
              <a:rPr lang="en-US" baseline="0" dirty="0" err="1" smtClean="0"/>
              <a:t>brengen</a:t>
            </a:r>
            <a:endParaRPr lang="en-US" baseline="0" dirty="0" smtClean="0"/>
          </a:p>
          <a:p>
            <a:pPr marL="228600" indent="-228600">
              <a:buAutoNum type="arabicPeriod"/>
            </a:pPr>
            <a:endParaRPr lang="en-US" baseline="0" dirty="0" smtClean="0"/>
          </a:p>
          <a:p>
            <a:pPr marL="228600" indent="-228600">
              <a:buAutoNum type="arabicPeriod"/>
            </a:pPr>
            <a:r>
              <a:rPr lang="en-US" baseline="0" dirty="0" err="1" smtClean="0"/>
              <a:t>Investeren</a:t>
            </a:r>
            <a:r>
              <a:rPr lang="en-US" baseline="0" dirty="0" smtClean="0"/>
              <a:t> in </a:t>
            </a:r>
            <a:r>
              <a:rPr lang="en-US" baseline="0" dirty="0" err="1" smtClean="0"/>
              <a:t>attracties</a:t>
            </a:r>
            <a:r>
              <a:rPr lang="en-US" baseline="0" dirty="0" smtClean="0"/>
              <a:t>, </a:t>
            </a:r>
            <a:r>
              <a:rPr lang="en-US" baseline="0" dirty="0" err="1" smtClean="0"/>
              <a:t>producten</a:t>
            </a:r>
            <a:r>
              <a:rPr lang="en-US" baseline="0" dirty="0" smtClean="0"/>
              <a:t> en </a:t>
            </a:r>
            <a:r>
              <a:rPr lang="en-US" baseline="0" dirty="0" err="1" smtClean="0"/>
              <a:t>diensten</a:t>
            </a:r>
            <a:r>
              <a:rPr lang="en-US" baseline="0" dirty="0" smtClean="0"/>
              <a:t> </a:t>
            </a:r>
            <a:r>
              <a:rPr lang="en-US" baseline="0" dirty="0" err="1" smtClean="0"/>
              <a:t>om</a:t>
            </a:r>
            <a:r>
              <a:rPr lang="en-US" baseline="0" dirty="0" smtClean="0"/>
              <a:t> </a:t>
            </a:r>
            <a:r>
              <a:rPr lang="en-US" baseline="0" dirty="0" err="1" smtClean="0"/>
              <a:t>toeristische</a:t>
            </a:r>
            <a:r>
              <a:rPr lang="en-US" baseline="0" dirty="0" smtClean="0"/>
              <a:t> </a:t>
            </a:r>
            <a:r>
              <a:rPr lang="en-US" baseline="0" dirty="0" err="1" smtClean="0"/>
              <a:t>positionering</a:t>
            </a:r>
            <a:r>
              <a:rPr lang="en-US" baseline="0" dirty="0" smtClean="0"/>
              <a:t> in </a:t>
            </a:r>
            <a:r>
              <a:rPr lang="en-US" baseline="0" dirty="0" err="1" smtClean="0"/>
              <a:t>te</a:t>
            </a:r>
            <a:r>
              <a:rPr lang="en-US" baseline="0" dirty="0" smtClean="0"/>
              <a:t> </a:t>
            </a:r>
            <a:r>
              <a:rPr lang="en-US" baseline="0" dirty="0" err="1" smtClean="0"/>
              <a:t>vullen</a:t>
            </a:r>
            <a:r>
              <a:rPr lang="en-US" baseline="0" dirty="0" smtClean="0"/>
              <a:t> en hard </a:t>
            </a:r>
            <a:r>
              <a:rPr lang="en-US" baseline="0" dirty="0" err="1" smtClean="0"/>
              <a:t>te</a:t>
            </a:r>
            <a:r>
              <a:rPr lang="en-US" baseline="0" dirty="0" smtClean="0"/>
              <a:t> </a:t>
            </a:r>
            <a:r>
              <a:rPr lang="en-US" baseline="0" dirty="0" err="1" smtClean="0"/>
              <a:t>maken</a:t>
            </a:r>
            <a:r>
              <a:rPr lang="en-US" baseline="0" dirty="0" smtClean="0"/>
              <a:t> en </a:t>
            </a:r>
            <a:r>
              <a:rPr lang="en-US" baseline="0" dirty="0" err="1" smtClean="0"/>
              <a:t>om</a:t>
            </a:r>
            <a:r>
              <a:rPr lang="en-US" baseline="0" dirty="0" smtClean="0"/>
              <a:t> </a:t>
            </a:r>
            <a:r>
              <a:rPr lang="en-US" baseline="0" dirty="0" err="1" smtClean="0"/>
              <a:t>vernieuwing</a:t>
            </a:r>
            <a:r>
              <a:rPr lang="en-US" baseline="0" dirty="0" smtClean="0"/>
              <a:t> </a:t>
            </a:r>
            <a:r>
              <a:rPr lang="en-US" baseline="0" dirty="0" err="1" smtClean="0"/>
              <a:t>te</a:t>
            </a:r>
            <a:r>
              <a:rPr lang="en-US" baseline="0" dirty="0" smtClean="0"/>
              <a:t> </a:t>
            </a:r>
            <a:r>
              <a:rPr lang="en-US" baseline="0" dirty="0" err="1" smtClean="0"/>
              <a:t>blijven</a:t>
            </a:r>
            <a:r>
              <a:rPr lang="en-US" baseline="0" dirty="0" smtClean="0"/>
              <a:t> </a:t>
            </a:r>
            <a:r>
              <a:rPr lang="en-US" baseline="0" dirty="0" err="1" smtClean="0"/>
              <a:t>brengen</a:t>
            </a:r>
            <a:r>
              <a:rPr lang="en-US" baseline="0" dirty="0" smtClean="0"/>
              <a:t> en </a:t>
            </a:r>
            <a:r>
              <a:rPr lang="en-US" baseline="0" dirty="0" err="1" smtClean="0"/>
              <a:t>te</a:t>
            </a:r>
            <a:r>
              <a:rPr lang="en-US" baseline="0" dirty="0" smtClean="0"/>
              <a:t> </a:t>
            </a:r>
            <a:r>
              <a:rPr lang="en-US" baseline="0" dirty="0" err="1" smtClean="0"/>
              <a:t>kunnen</a:t>
            </a:r>
            <a:r>
              <a:rPr lang="en-US" baseline="0" dirty="0" smtClean="0"/>
              <a:t> </a:t>
            </a:r>
            <a:r>
              <a:rPr lang="en-US" baseline="0" dirty="0" err="1" smtClean="0"/>
              <a:t>inspelen</a:t>
            </a:r>
            <a:r>
              <a:rPr lang="en-US" baseline="0" dirty="0" smtClean="0"/>
              <a:t> op </a:t>
            </a:r>
            <a:r>
              <a:rPr lang="en-US" baseline="0" dirty="0" err="1" smtClean="0"/>
              <a:t>nieuwe</a:t>
            </a:r>
            <a:r>
              <a:rPr lang="en-US" baseline="0" dirty="0" smtClean="0"/>
              <a:t> trends </a:t>
            </a:r>
            <a:r>
              <a:rPr lang="en-US" baseline="0" dirty="0" err="1" smtClean="0">
                <a:sym typeface="Wingdings"/>
              </a:rPr>
              <a:t></a:t>
            </a:r>
            <a:r>
              <a:rPr lang="en-US" baseline="0" dirty="0" smtClean="0">
                <a:sym typeface="Wingdings"/>
              </a:rPr>
              <a:t> </a:t>
            </a:r>
            <a:r>
              <a:rPr lang="en-US" baseline="0" dirty="0" err="1" smtClean="0">
                <a:sym typeface="Wingdings"/>
              </a:rPr>
              <a:t>vereist</a:t>
            </a:r>
            <a:r>
              <a:rPr lang="en-US" baseline="0" dirty="0" smtClean="0">
                <a:sym typeface="Wingdings"/>
              </a:rPr>
              <a:t> </a:t>
            </a:r>
            <a:r>
              <a:rPr lang="en-US" baseline="0" dirty="0" err="1" smtClean="0">
                <a:sym typeface="Wingdings"/>
              </a:rPr>
              <a:t>creativiteit</a:t>
            </a:r>
            <a:r>
              <a:rPr lang="en-US" baseline="0" dirty="0" smtClean="0">
                <a:sym typeface="Wingdings"/>
              </a:rPr>
              <a:t>, </a:t>
            </a:r>
            <a:r>
              <a:rPr lang="en-US" baseline="0" dirty="0" err="1" smtClean="0">
                <a:sym typeface="Wingdings"/>
              </a:rPr>
              <a:t>samenwerking</a:t>
            </a:r>
            <a:r>
              <a:rPr lang="en-US" baseline="0" dirty="0" smtClean="0">
                <a:sym typeface="Wingdings"/>
              </a:rPr>
              <a:t> en goodwill van stakeholders</a:t>
            </a:r>
          </a:p>
          <a:p>
            <a:pPr marL="228600" indent="-228600">
              <a:buAutoNum type="arabicPeriod"/>
            </a:pPr>
            <a:endParaRPr lang="en-US" baseline="0" dirty="0" smtClean="0">
              <a:sym typeface="Wingdings"/>
            </a:endParaRPr>
          </a:p>
          <a:p>
            <a:pPr marL="228600" indent="-228600">
              <a:buAutoNum type="arabicPeriod"/>
            </a:pPr>
            <a:r>
              <a:rPr lang="en-US" baseline="0" dirty="0" err="1" smtClean="0">
                <a:sym typeface="Wingdings"/>
              </a:rPr>
              <a:t>Gemeente</a:t>
            </a:r>
            <a:r>
              <a:rPr lang="en-US" baseline="0" dirty="0" smtClean="0">
                <a:sym typeface="Wingdings"/>
              </a:rPr>
              <a:t> op </a:t>
            </a:r>
            <a:r>
              <a:rPr lang="en-US" baseline="0" dirty="0" err="1" smtClean="0">
                <a:sym typeface="Wingdings"/>
              </a:rPr>
              <a:t>een</a:t>
            </a:r>
            <a:r>
              <a:rPr lang="en-US" baseline="0" dirty="0" smtClean="0">
                <a:sym typeface="Wingdings"/>
              </a:rPr>
              <a:t> </a:t>
            </a:r>
            <a:r>
              <a:rPr lang="en-US" baseline="0" dirty="0" err="1" smtClean="0">
                <a:sym typeface="Wingdings"/>
              </a:rPr>
              <a:t>gestructureerde</a:t>
            </a:r>
            <a:r>
              <a:rPr lang="en-US" baseline="0" dirty="0" smtClean="0">
                <a:sym typeface="Wingdings"/>
              </a:rPr>
              <a:t>, </a:t>
            </a:r>
            <a:r>
              <a:rPr lang="en-US" baseline="0" dirty="0" err="1" smtClean="0">
                <a:sym typeface="Wingdings"/>
              </a:rPr>
              <a:t>gecoördineerde</a:t>
            </a:r>
            <a:r>
              <a:rPr lang="en-US" baseline="0" dirty="0" smtClean="0">
                <a:sym typeface="Wingdings"/>
              </a:rPr>
              <a:t> en </a:t>
            </a:r>
            <a:r>
              <a:rPr lang="en-US" baseline="0" dirty="0" err="1" smtClean="0">
                <a:sym typeface="Wingdings"/>
              </a:rPr>
              <a:t>strategische</a:t>
            </a:r>
            <a:r>
              <a:rPr lang="en-US" baseline="0" dirty="0" smtClean="0">
                <a:sym typeface="Wingdings"/>
              </a:rPr>
              <a:t> </a:t>
            </a:r>
            <a:r>
              <a:rPr lang="en-US" baseline="0" dirty="0" err="1" smtClean="0">
                <a:sym typeface="Wingdings"/>
              </a:rPr>
              <a:t>manier</a:t>
            </a:r>
            <a:r>
              <a:rPr lang="en-US" baseline="0" dirty="0" smtClean="0">
                <a:sym typeface="Wingdings"/>
              </a:rPr>
              <a:t> in de </a:t>
            </a:r>
            <a:r>
              <a:rPr lang="en-US" baseline="0" dirty="0" err="1" smtClean="0">
                <a:sym typeface="Wingdings"/>
              </a:rPr>
              <a:t>markt</a:t>
            </a:r>
            <a:r>
              <a:rPr lang="en-US" baseline="0" dirty="0" smtClean="0">
                <a:sym typeface="Wingdings"/>
              </a:rPr>
              <a:t> </a:t>
            </a:r>
            <a:r>
              <a:rPr lang="en-US" baseline="0" dirty="0" err="1" smtClean="0">
                <a:sym typeface="Wingdings"/>
              </a:rPr>
              <a:t>zetten</a:t>
            </a:r>
            <a:r>
              <a:rPr lang="en-US" baseline="0" dirty="0" smtClean="0">
                <a:sym typeface="Wingdings"/>
              </a:rPr>
              <a:t>. </a:t>
            </a:r>
            <a:r>
              <a:rPr lang="en-US" baseline="0" dirty="0" err="1" smtClean="0">
                <a:sym typeface="Wingdings"/>
              </a:rPr>
              <a:t>Keuzes</a:t>
            </a:r>
            <a:r>
              <a:rPr lang="en-US" baseline="0" dirty="0" smtClean="0">
                <a:sym typeface="Wingdings"/>
              </a:rPr>
              <a:t> </a:t>
            </a:r>
            <a:r>
              <a:rPr lang="en-US" baseline="0" dirty="0" err="1" smtClean="0">
                <a:sym typeface="Wingdings"/>
              </a:rPr>
              <a:t>maken</a:t>
            </a:r>
            <a:r>
              <a:rPr lang="en-US" baseline="0" dirty="0" smtClean="0">
                <a:sym typeface="Wingdings"/>
              </a:rPr>
              <a:t> </a:t>
            </a:r>
            <a:r>
              <a:rPr lang="en-US" baseline="0" dirty="0" err="1" smtClean="0">
                <a:sym typeface="Wingdings"/>
              </a:rPr>
              <a:t>mbt</a:t>
            </a:r>
            <a:r>
              <a:rPr lang="en-US" baseline="0" dirty="0" smtClean="0">
                <a:sym typeface="Wingdings"/>
              </a:rPr>
              <a:t> </a:t>
            </a:r>
            <a:r>
              <a:rPr lang="en-US" baseline="0" dirty="0" err="1" smtClean="0">
                <a:sym typeface="Wingdings"/>
              </a:rPr>
              <a:t>doelgroepen</a:t>
            </a:r>
            <a:r>
              <a:rPr lang="en-US" baseline="0" dirty="0" smtClean="0">
                <a:sym typeface="Wingdings"/>
              </a:rPr>
              <a:t>, </a:t>
            </a:r>
            <a:r>
              <a:rPr lang="en-US" baseline="0" dirty="0" err="1" smtClean="0">
                <a:sym typeface="Wingdings"/>
              </a:rPr>
              <a:t>markten</a:t>
            </a:r>
            <a:r>
              <a:rPr lang="en-US" baseline="0" dirty="0" smtClean="0">
                <a:sym typeface="Wingdings"/>
              </a:rPr>
              <a:t>, </a:t>
            </a:r>
            <a:r>
              <a:rPr lang="en-US" baseline="0" dirty="0" err="1" smtClean="0">
                <a:sym typeface="Wingdings"/>
              </a:rPr>
              <a:t>producten</a:t>
            </a:r>
            <a:r>
              <a:rPr lang="en-US" baseline="0" dirty="0" smtClean="0">
                <a:sym typeface="Wingdings"/>
              </a:rPr>
              <a:t>, … De </a:t>
            </a:r>
            <a:r>
              <a:rPr lang="en-US" baseline="0" dirty="0" err="1" smtClean="0">
                <a:sym typeface="Wingdings"/>
              </a:rPr>
              <a:t>doelgroepen</a:t>
            </a:r>
            <a:r>
              <a:rPr lang="en-US" baseline="0" dirty="0" smtClean="0">
                <a:sym typeface="Wingdings"/>
              </a:rPr>
              <a:t> met de </a:t>
            </a:r>
            <a:r>
              <a:rPr lang="en-US" baseline="0" dirty="0" err="1" smtClean="0">
                <a:sym typeface="Wingdings"/>
              </a:rPr>
              <a:t>juiste</a:t>
            </a:r>
            <a:r>
              <a:rPr lang="en-US" baseline="0" dirty="0" smtClean="0">
                <a:sym typeface="Wingdings"/>
              </a:rPr>
              <a:t> </a:t>
            </a:r>
            <a:r>
              <a:rPr lang="en-US" baseline="0" dirty="0" err="1" smtClean="0">
                <a:sym typeface="Wingdings"/>
              </a:rPr>
              <a:t>boodschappen</a:t>
            </a:r>
            <a:r>
              <a:rPr lang="en-US" baseline="0" dirty="0" smtClean="0">
                <a:sym typeface="Wingdings"/>
              </a:rPr>
              <a:t> en </a:t>
            </a:r>
            <a:r>
              <a:rPr lang="en-US" baseline="0" dirty="0" err="1" smtClean="0">
                <a:sym typeface="Wingdings"/>
              </a:rPr>
              <a:t>instrumenten</a:t>
            </a:r>
            <a:r>
              <a:rPr lang="en-US" baseline="0" dirty="0" smtClean="0">
                <a:sym typeface="Wingdings"/>
              </a:rPr>
              <a:t> </a:t>
            </a:r>
            <a:r>
              <a:rPr lang="en-US" baseline="0" dirty="0" err="1" smtClean="0">
                <a:sym typeface="Wingdings"/>
              </a:rPr>
              <a:t>benaderen</a:t>
            </a:r>
            <a:r>
              <a:rPr lang="en-US" baseline="0" dirty="0" smtClean="0">
                <a:sym typeface="Wingdings"/>
              </a:rPr>
              <a:t>.</a:t>
            </a:r>
          </a:p>
          <a:p>
            <a:pPr marL="228600" indent="-228600">
              <a:buAutoNum type="arabicPeriod"/>
            </a:pPr>
            <a:endParaRPr lang="en-US" baseline="0" dirty="0" smtClean="0">
              <a:sym typeface="Wingdings"/>
            </a:endParaRPr>
          </a:p>
          <a:p>
            <a:pPr marL="228600" indent="-228600">
              <a:buAutoNum type="arabicPeriod"/>
            </a:pPr>
            <a:r>
              <a:rPr lang="en-US" baseline="0" dirty="0" smtClean="0">
                <a:sym typeface="Wingdings"/>
              </a:rPr>
              <a:t>Meer </a:t>
            </a:r>
            <a:r>
              <a:rPr lang="en-US" baseline="0" dirty="0" err="1" smtClean="0">
                <a:sym typeface="Wingdings"/>
              </a:rPr>
              <a:t>coördinatie</a:t>
            </a:r>
            <a:r>
              <a:rPr lang="en-US" baseline="0" dirty="0" smtClean="0">
                <a:sym typeface="Wingdings"/>
              </a:rPr>
              <a:t>, </a:t>
            </a:r>
            <a:r>
              <a:rPr lang="en-US" baseline="0" dirty="0" err="1" smtClean="0">
                <a:sym typeface="Wingdings"/>
              </a:rPr>
              <a:t>afstemming</a:t>
            </a:r>
            <a:r>
              <a:rPr lang="en-US" baseline="0" dirty="0" smtClean="0">
                <a:sym typeface="Wingdings"/>
              </a:rPr>
              <a:t>, </a:t>
            </a:r>
            <a:r>
              <a:rPr lang="en-US" baseline="0" dirty="0" err="1" smtClean="0">
                <a:sym typeface="Wingdings"/>
              </a:rPr>
              <a:t>reliëf</a:t>
            </a:r>
            <a:r>
              <a:rPr lang="en-US" baseline="0" dirty="0" smtClean="0">
                <a:sym typeface="Wingdings"/>
              </a:rPr>
              <a:t> en </a:t>
            </a:r>
            <a:r>
              <a:rPr lang="en-US" baseline="0" dirty="0" err="1" smtClean="0">
                <a:sym typeface="Wingdings"/>
              </a:rPr>
              <a:t>profilering</a:t>
            </a:r>
            <a:r>
              <a:rPr lang="en-US" baseline="0" dirty="0" smtClean="0">
                <a:sym typeface="Wingdings"/>
              </a:rPr>
              <a:t>. </a:t>
            </a:r>
            <a:r>
              <a:rPr lang="en-US" baseline="0" dirty="0" err="1" smtClean="0">
                <a:sym typeface="Wingdings"/>
              </a:rPr>
              <a:t>Optimaliseren</a:t>
            </a:r>
            <a:r>
              <a:rPr lang="en-US" baseline="0" dirty="0" smtClean="0">
                <a:sym typeface="Wingdings"/>
              </a:rPr>
              <a:t> van de </a:t>
            </a:r>
            <a:r>
              <a:rPr lang="en-US" baseline="0" dirty="0" err="1" smtClean="0">
                <a:sym typeface="Wingdings"/>
              </a:rPr>
              <a:t>potentiële</a:t>
            </a:r>
            <a:r>
              <a:rPr lang="en-US" baseline="0" dirty="0" smtClean="0">
                <a:sym typeface="Wingdings"/>
              </a:rPr>
              <a:t> impact van </a:t>
            </a:r>
            <a:r>
              <a:rPr lang="en-US" baseline="0" dirty="0" err="1" smtClean="0">
                <a:sym typeface="Wingdings"/>
              </a:rPr>
              <a:t>evenementen</a:t>
            </a:r>
            <a:r>
              <a:rPr lang="en-US" baseline="0" dirty="0" smtClean="0">
                <a:sym typeface="Wingdings"/>
              </a:rPr>
              <a:t> op </a:t>
            </a:r>
            <a:r>
              <a:rPr lang="en-US" baseline="0" dirty="0" err="1" smtClean="0">
                <a:sym typeface="Wingdings"/>
              </a:rPr>
              <a:t>toerisme</a:t>
            </a:r>
            <a:r>
              <a:rPr lang="en-US" baseline="0" dirty="0" smtClean="0">
                <a:sym typeface="Wingdings"/>
              </a:rPr>
              <a:t>. </a:t>
            </a:r>
          </a:p>
          <a:p>
            <a:pPr marL="228600" indent="-228600">
              <a:buAutoNum type="arabicPeriod"/>
            </a:pPr>
            <a:endParaRPr lang="en-US" baseline="0" dirty="0" smtClean="0">
              <a:sym typeface="Wingdings"/>
            </a:endParaRPr>
          </a:p>
          <a:p>
            <a:pPr marL="228600" indent="-228600">
              <a:buAutoNum type="arabicPeriod"/>
            </a:pPr>
            <a:r>
              <a:rPr lang="en-US" baseline="0" dirty="0" err="1" smtClean="0">
                <a:sym typeface="Wingdings"/>
              </a:rPr>
              <a:t>Planmatige</a:t>
            </a:r>
            <a:r>
              <a:rPr lang="en-US" baseline="0" dirty="0" smtClean="0">
                <a:sym typeface="Wingdings"/>
              </a:rPr>
              <a:t> </a:t>
            </a:r>
            <a:r>
              <a:rPr lang="en-US" baseline="0" dirty="0" err="1" smtClean="0">
                <a:sym typeface="Wingdings"/>
              </a:rPr>
              <a:t>aanpak</a:t>
            </a:r>
            <a:r>
              <a:rPr lang="en-US" baseline="0" dirty="0" smtClean="0">
                <a:sym typeface="Wingdings"/>
              </a:rPr>
              <a:t>, </a:t>
            </a:r>
            <a:r>
              <a:rPr lang="en-US" baseline="0" dirty="0" err="1" smtClean="0">
                <a:sym typeface="Wingdings"/>
              </a:rPr>
              <a:t>duidelijk</a:t>
            </a:r>
            <a:r>
              <a:rPr lang="en-US" baseline="0" dirty="0" smtClean="0">
                <a:sym typeface="Wingdings"/>
              </a:rPr>
              <a:t> </a:t>
            </a:r>
            <a:r>
              <a:rPr lang="en-US" baseline="0" dirty="0" err="1" smtClean="0">
                <a:sym typeface="Wingdings"/>
              </a:rPr>
              <a:t>perspectief</a:t>
            </a:r>
            <a:r>
              <a:rPr lang="en-US" baseline="0" dirty="0" smtClean="0">
                <a:sym typeface="Wingdings"/>
              </a:rPr>
              <a:t> en </a:t>
            </a:r>
            <a:r>
              <a:rPr lang="en-US" baseline="0" dirty="0" err="1" smtClean="0">
                <a:sym typeface="Wingdings"/>
              </a:rPr>
              <a:t>vooraf</a:t>
            </a:r>
            <a:r>
              <a:rPr lang="en-US" baseline="0" dirty="0" smtClean="0">
                <a:sym typeface="Wingdings"/>
              </a:rPr>
              <a:t> </a:t>
            </a:r>
            <a:r>
              <a:rPr lang="en-US" baseline="0" dirty="0" err="1" smtClean="0">
                <a:sym typeface="Wingdings"/>
              </a:rPr>
              <a:t>bepaalde</a:t>
            </a:r>
            <a:r>
              <a:rPr lang="en-US" baseline="0" dirty="0" smtClean="0">
                <a:sym typeface="Wingdings"/>
              </a:rPr>
              <a:t> </a:t>
            </a:r>
            <a:r>
              <a:rPr lang="en-US" baseline="0" dirty="0" err="1" smtClean="0">
                <a:sym typeface="Wingdings"/>
              </a:rPr>
              <a:t>doelen</a:t>
            </a:r>
            <a:r>
              <a:rPr lang="en-US" baseline="0" dirty="0" smtClean="0">
                <a:sym typeface="Wingdings"/>
              </a:rPr>
              <a:t> en </a:t>
            </a:r>
            <a:r>
              <a:rPr lang="en-US" baseline="0" dirty="0" err="1" smtClean="0">
                <a:sym typeface="Wingdings"/>
              </a:rPr>
              <a:t>doelstellingen</a:t>
            </a:r>
            <a:r>
              <a:rPr lang="en-US" baseline="0" dirty="0" smtClean="0">
                <a:sym typeface="Wingdings"/>
              </a:rPr>
              <a:t>. </a:t>
            </a:r>
            <a:r>
              <a:rPr lang="en-US" baseline="0" dirty="0" err="1" smtClean="0">
                <a:sym typeface="Wingdings"/>
              </a:rPr>
              <a:t>Taakstelling</a:t>
            </a:r>
            <a:r>
              <a:rPr lang="en-US" baseline="0" dirty="0" smtClean="0">
                <a:sym typeface="Wingdings"/>
              </a:rPr>
              <a:t> </a:t>
            </a:r>
            <a:r>
              <a:rPr lang="en-US" baseline="0" dirty="0" err="1" smtClean="0">
                <a:sym typeface="Wingdings"/>
              </a:rPr>
              <a:t>moet</a:t>
            </a:r>
            <a:r>
              <a:rPr lang="en-US" baseline="0" dirty="0" smtClean="0">
                <a:sym typeface="Wingdings"/>
              </a:rPr>
              <a:t> </a:t>
            </a:r>
            <a:r>
              <a:rPr lang="en-US" baseline="0" dirty="0" err="1" smtClean="0">
                <a:sym typeface="Wingdings"/>
              </a:rPr>
              <a:t>gefocust</a:t>
            </a:r>
            <a:r>
              <a:rPr lang="en-US" baseline="0" dirty="0" smtClean="0">
                <a:sym typeface="Wingdings"/>
              </a:rPr>
              <a:t>, </a:t>
            </a:r>
            <a:r>
              <a:rPr lang="en-US" baseline="0" dirty="0" err="1" smtClean="0">
                <a:sym typeface="Wingdings"/>
              </a:rPr>
              <a:t>duidelijk</a:t>
            </a:r>
            <a:r>
              <a:rPr lang="en-US" baseline="0" dirty="0" smtClean="0">
                <a:sym typeface="Wingdings"/>
              </a:rPr>
              <a:t> </a:t>
            </a:r>
            <a:r>
              <a:rPr lang="en-US" baseline="0" dirty="0" err="1" smtClean="0">
                <a:sym typeface="Wingdings"/>
              </a:rPr>
              <a:t>gedefinieerd</a:t>
            </a:r>
            <a:r>
              <a:rPr lang="en-US" baseline="0" dirty="0" smtClean="0">
                <a:sym typeface="Wingdings"/>
              </a:rPr>
              <a:t> en </a:t>
            </a:r>
            <a:r>
              <a:rPr lang="en-US" baseline="0" dirty="0" err="1" smtClean="0">
                <a:sym typeface="Wingdings"/>
              </a:rPr>
              <a:t>voldoende</a:t>
            </a:r>
            <a:r>
              <a:rPr lang="en-US" baseline="0" dirty="0" smtClean="0">
                <a:sym typeface="Wingdings"/>
              </a:rPr>
              <a:t> </a:t>
            </a:r>
            <a:r>
              <a:rPr lang="en-US" baseline="0" dirty="0" err="1" smtClean="0">
                <a:sym typeface="Wingdings"/>
              </a:rPr>
              <a:t>strategisch</a:t>
            </a:r>
            <a:r>
              <a:rPr lang="en-US" baseline="0" dirty="0" smtClean="0">
                <a:sym typeface="Wingdings"/>
              </a:rPr>
              <a:t> </a:t>
            </a:r>
            <a:r>
              <a:rPr lang="en-US" baseline="0" dirty="0" err="1" smtClean="0">
                <a:sym typeface="Wingdings"/>
              </a:rPr>
              <a:t>ingevuld</a:t>
            </a:r>
            <a:r>
              <a:rPr lang="en-US" baseline="0" dirty="0" smtClean="0">
                <a:sym typeface="Wingdings"/>
              </a:rPr>
              <a:t> </a:t>
            </a:r>
            <a:r>
              <a:rPr lang="en-US" baseline="0" dirty="0" err="1" smtClean="0">
                <a:sym typeface="Wingdings"/>
              </a:rPr>
              <a:t>zijn</a:t>
            </a:r>
            <a:r>
              <a:rPr lang="en-US" baseline="0" dirty="0" smtClean="0">
                <a:sym typeface="Wingdings"/>
              </a:rPr>
              <a:t> en </a:t>
            </a:r>
            <a:r>
              <a:rPr lang="en-US" baseline="0" dirty="0" err="1" smtClean="0">
                <a:sym typeface="Wingdings"/>
              </a:rPr>
              <a:t>voldoende</a:t>
            </a:r>
            <a:r>
              <a:rPr lang="en-US" baseline="0" dirty="0" smtClean="0">
                <a:sym typeface="Wingdings"/>
              </a:rPr>
              <a:t> </a:t>
            </a:r>
            <a:r>
              <a:rPr lang="en-US" baseline="0" dirty="0" err="1" smtClean="0">
                <a:sym typeface="Wingdings"/>
              </a:rPr>
              <a:t>samenhang</a:t>
            </a:r>
            <a:r>
              <a:rPr lang="en-US" baseline="0" dirty="0" smtClean="0">
                <a:sym typeface="Wingdings"/>
              </a:rPr>
              <a:t> </a:t>
            </a:r>
            <a:r>
              <a:rPr lang="en-US" baseline="0" dirty="0" err="1" smtClean="0">
                <a:sym typeface="Wingdings"/>
              </a:rPr>
              <a:t>voor</a:t>
            </a:r>
            <a:r>
              <a:rPr lang="en-US" baseline="0" dirty="0" smtClean="0">
                <a:sym typeface="Wingdings"/>
              </a:rPr>
              <a:t> </a:t>
            </a:r>
            <a:r>
              <a:rPr lang="en-US" baseline="0" dirty="0" err="1" smtClean="0">
                <a:sym typeface="Wingdings"/>
              </a:rPr>
              <a:t>uitvoering</a:t>
            </a:r>
            <a:r>
              <a:rPr lang="en-US" baseline="0" dirty="0" smtClean="0">
                <a:sym typeface="Wingdings"/>
              </a:rPr>
              <a:t>.</a:t>
            </a:r>
          </a:p>
          <a:p>
            <a:pPr marL="228600" indent="-228600">
              <a:buAutoNum type="arabicPeriod"/>
            </a:pPr>
            <a:endParaRPr lang="en-US" baseline="0" dirty="0" smtClean="0">
              <a:sym typeface="Wingding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20</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21</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Koopattractie</a:t>
            </a:r>
            <a:r>
              <a:rPr lang="en-US" dirty="0" smtClean="0"/>
              <a:t>: </a:t>
            </a:r>
            <a:r>
              <a:rPr lang="en-US" dirty="0" err="1" smtClean="0"/>
              <a:t>Hoeilaart</a:t>
            </a:r>
            <a:r>
              <a:rPr lang="en-US" dirty="0" smtClean="0"/>
              <a:t>, </a:t>
            </a:r>
            <a:r>
              <a:rPr lang="en-US" dirty="0" err="1" smtClean="0"/>
              <a:t>Overijse</a:t>
            </a:r>
            <a:r>
              <a:rPr lang="en-US" dirty="0" smtClean="0"/>
              <a:t> en </a:t>
            </a:r>
            <a:r>
              <a:rPr lang="en-US" dirty="0" err="1" smtClean="0"/>
              <a:t>Huldenberg</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27</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Koopattractie</a:t>
            </a:r>
            <a:r>
              <a:rPr lang="en-US" dirty="0" smtClean="0"/>
              <a:t>: </a:t>
            </a:r>
            <a:r>
              <a:rPr lang="en-US" dirty="0" err="1" smtClean="0"/>
              <a:t>Hoeilaart</a:t>
            </a:r>
            <a:r>
              <a:rPr lang="en-US" dirty="0" smtClean="0"/>
              <a:t>, </a:t>
            </a:r>
            <a:r>
              <a:rPr lang="en-US" dirty="0" err="1" smtClean="0"/>
              <a:t>Overijse</a:t>
            </a:r>
            <a:r>
              <a:rPr lang="en-US" dirty="0" smtClean="0"/>
              <a:t> en </a:t>
            </a:r>
            <a:r>
              <a:rPr lang="en-US" dirty="0" err="1" smtClean="0"/>
              <a:t>Huldenberg</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28</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Koopvlucht</a:t>
            </a:r>
            <a:r>
              <a:rPr lang="en-US" dirty="0" smtClean="0"/>
              <a:t> </a:t>
            </a:r>
            <a:r>
              <a:rPr lang="en-US" dirty="0" err="1" smtClean="0"/>
              <a:t>naar</a:t>
            </a:r>
            <a:r>
              <a:rPr lang="en-US" dirty="0" smtClean="0"/>
              <a:t>: </a:t>
            </a:r>
            <a:r>
              <a:rPr lang="en-US" dirty="0" err="1" smtClean="0"/>
              <a:t>Overijse</a:t>
            </a:r>
            <a:r>
              <a:rPr lang="en-US" dirty="0" smtClean="0"/>
              <a:t>,</a:t>
            </a:r>
            <a:r>
              <a:rPr lang="en-US" baseline="0" dirty="0" smtClean="0"/>
              <a:t> </a:t>
            </a:r>
            <a:r>
              <a:rPr lang="en-US" baseline="0" dirty="0" err="1" smtClean="0"/>
              <a:t>Brussel</a:t>
            </a:r>
            <a:r>
              <a:rPr lang="en-US" baseline="0" dirty="0" smtClean="0"/>
              <a:t>, Leuven, </a:t>
            </a:r>
            <a:r>
              <a:rPr lang="en-US" baseline="0" dirty="0" err="1" smtClean="0"/>
              <a:t>Tervuren</a:t>
            </a:r>
            <a:r>
              <a:rPr lang="en-US" baseline="0" dirty="0" smtClean="0"/>
              <a:t> en </a:t>
            </a:r>
            <a:r>
              <a:rPr lang="en-US" baseline="0" dirty="0" err="1" smtClean="0"/>
              <a:t>Oud-Heverlee</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29</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Inwoners</a:t>
            </a:r>
            <a:r>
              <a:rPr lang="en-US" dirty="0" smtClean="0"/>
              <a:t> </a:t>
            </a:r>
            <a:r>
              <a:rPr lang="en-US" dirty="0" err="1" smtClean="0"/>
              <a:t>missen</a:t>
            </a:r>
            <a:r>
              <a:rPr lang="en-US" dirty="0" smtClean="0"/>
              <a:t>: Brasserie, </a:t>
            </a:r>
            <a:r>
              <a:rPr lang="en-US" dirty="0" err="1" smtClean="0"/>
              <a:t>kindvriendelijke</a:t>
            </a:r>
            <a:r>
              <a:rPr lang="en-US" dirty="0" smtClean="0"/>
              <a:t> </a:t>
            </a:r>
            <a:r>
              <a:rPr lang="en-US" dirty="0" err="1" smtClean="0"/>
              <a:t>zaak</a:t>
            </a:r>
            <a:r>
              <a:rPr lang="en-US" dirty="0" smtClean="0"/>
              <a:t>, </a:t>
            </a:r>
            <a:r>
              <a:rPr lang="en-US" dirty="0" err="1" smtClean="0"/>
              <a:t>gezonde</a:t>
            </a:r>
            <a:r>
              <a:rPr lang="en-US" dirty="0" smtClean="0"/>
              <a:t> </a:t>
            </a:r>
            <a:r>
              <a:rPr lang="en-US" dirty="0" err="1" smtClean="0"/>
              <a:t>voeding</a:t>
            </a:r>
            <a:r>
              <a:rPr lang="en-US" dirty="0" smtClean="0"/>
              <a:t> / bio, </a:t>
            </a:r>
            <a:r>
              <a:rPr lang="en-US" dirty="0" err="1" smtClean="0"/>
              <a:t>koffiebar</a:t>
            </a:r>
            <a:r>
              <a:rPr lang="en-US" dirty="0" smtClean="0"/>
              <a:t>, </a:t>
            </a:r>
            <a:r>
              <a:rPr lang="en-US" dirty="0" err="1" smtClean="0"/>
              <a:t>vegetarisch</a:t>
            </a:r>
            <a:r>
              <a:rPr lang="en-US" dirty="0" smtClean="0"/>
              <a:t> restaurant, trendy café, </a:t>
            </a:r>
            <a:r>
              <a:rPr lang="en-US" dirty="0" err="1" smtClean="0"/>
              <a:t>exotische</a:t>
            </a:r>
            <a:r>
              <a:rPr lang="en-US" dirty="0" smtClean="0"/>
              <a:t> </a:t>
            </a:r>
            <a:r>
              <a:rPr lang="en-US" dirty="0" err="1" smtClean="0"/>
              <a:t>keuken</a:t>
            </a:r>
            <a:r>
              <a:rPr lang="en-US" dirty="0" smtClean="0"/>
              <a:t>, </a:t>
            </a:r>
            <a:r>
              <a:rPr lang="en-US" dirty="0" err="1" smtClean="0"/>
              <a:t>cocktailbar</a:t>
            </a:r>
            <a:endParaRPr lang="en-US" dirty="0" smtClean="0"/>
          </a:p>
          <a:p>
            <a:r>
              <a:rPr lang="en-US" dirty="0" err="1" smtClean="0"/>
              <a:t>Opmars</a:t>
            </a:r>
            <a:r>
              <a:rPr lang="en-US" dirty="0" smtClean="0"/>
              <a:t> is </a:t>
            </a:r>
            <a:r>
              <a:rPr lang="en-US" dirty="0" err="1" smtClean="0"/>
              <a:t>wel</a:t>
            </a:r>
            <a:r>
              <a:rPr lang="en-US" dirty="0" smtClean="0"/>
              <a:t> </a:t>
            </a:r>
            <a:r>
              <a:rPr lang="en-US" dirty="0" err="1" smtClean="0"/>
              <a:t>bezig</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31</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12% </a:t>
            </a:r>
            <a:r>
              <a:rPr lang="en-US" dirty="0" err="1" smtClean="0"/>
              <a:t>spendeert</a:t>
            </a:r>
            <a:r>
              <a:rPr lang="en-US" dirty="0" smtClean="0"/>
              <a:t> 0 tot 5 euro</a:t>
            </a:r>
          </a:p>
          <a:p>
            <a:r>
              <a:rPr lang="en-US" dirty="0" smtClean="0"/>
              <a:t>38%</a:t>
            </a:r>
            <a:r>
              <a:rPr lang="en-US" baseline="0" dirty="0" smtClean="0"/>
              <a:t> </a:t>
            </a:r>
            <a:r>
              <a:rPr lang="en-US" baseline="0" dirty="0" err="1" smtClean="0"/>
              <a:t>spendeert</a:t>
            </a:r>
            <a:r>
              <a:rPr lang="en-US" baseline="0" dirty="0" smtClean="0"/>
              <a:t> 5 tot 10 euro</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33</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a:t>
            </a:r>
            <a:r>
              <a:rPr lang="en-US" dirty="0" err="1" smtClean="0"/>
              <a:t>spendeert</a:t>
            </a:r>
            <a:r>
              <a:rPr lang="en-US" dirty="0" smtClean="0"/>
              <a:t> 0 tot 5 euro</a:t>
            </a:r>
          </a:p>
          <a:p>
            <a:r>
              <a:rPr lang="en-US" dirty="0" smtClean="0"/>
              <a:t>3% </a:t>
            </a:r>
            <a:r>
              <a:rPr lang="en-US" dirty="0" err="1" smtClean="0"/>
              <a:t>spendeert</a:t>
            </a:r>
            <a:r>
              <a:rPr lang="en-US" dirty="0" smtClean="0"/>
              <a:t> 5 tot 10 euro</a:t>
            </a:r>
          </a:p>
          <a:p>
            <a:r>
              <a:rPr lang="en-US" dirty="0" smtClean="0"/>
              <a:t>…</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35</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Logiesaanbod</a:t>
            </a:r>
            <a:r>
              <a:rPr lang="en-US" dirty="0" smtClean="0"/>
              <a:t>: 3 B&amp;B’s, 1 guesthouse</a:t>
            </a:r>
            <a:r>
              <a:rPr lang="en-US" baseline="0" dirty="0" smtClean="0"/>
              <a:t> en 1 hotel-restaurant</a:t>
            </a:r>
          </a:p>
          <a:p>
            <a:r>
              <a:rPr lang="en-US" baseline="0" dirty="0" smtClean="0"/>
              <a:t>B&amp;B Hippo-</a:t>
            </a:r>
            <a:r>
              <a:rPr lang="en-US" baseline="0" dirty="0" err="1" smtClean="0"/>
              <a:t>droom</a:t>
            </a:r>
            <a:r>
              <a:rPr lang="en-US" baseline="0" dirty="0" smtClean="0"/>
              <a:t>: 4 </a:t>
            </a:r>
            <a:r>
              <a:rPr lang="en-US" baseline="0" dirty="0" err="1" smtClean="0"/>
              <a:t>paardenboxen</a:t>
            </a:r>
            <a:endParaRPr lang="en-US" baseline="0" dirty="0" smtClean="0"/>
          </a:p>
          <a:p>
            <a:endParaRPr lang="en-US" baseline="0" dirty="0" smtClean="0"/>
          </a:p>
          <a:p>
            <a:r>
              <a:rPr lang="en-US" b="1" baseline="0" dirty="0" err="1" smtClean="0"/>
              <a:t>Historisch</a:t>
            </a:r>
            <a:r>
              <a:rPr lang="en-US" b="1" baseline="0" dirty="0" smtClean="0"/>
              <a:t> </a:t>
            </a:r>
            <a:r>
              <a:rPr lang="en-US" b="1" baseline="0" dirty="0" err="1" smtClean="0"/>
              <a:t>patrimonium</a:t>
            </a:r>
            <a:r>
              <a:rPr lang="en-US" baseline="0" dirty="0" smtClean="0"/>
              <a:t>: station van </a:t>
            </a:r>
            <a:r>
              <a:rPr lang="en-US" baseline="0" dirty="0" err="1" smtClean="0"/>
              <a:t>Groenendaal</a:t>
            </a:r>
            <a:r>
              <a:rPr lang="en-US" baseline="0" dirty="0" smtClean="0"/>
              <a:t>, </a:t>
            </a:r>
            <a:r>
              <a:rPr lang="en-US" baseline="0" dirty="0" err="1" smtClean="0"/>
              <a:t>Kasteelhoeve</a:t>
            </a:r>
            <a:r>
              <a:rPr lang="en-US" baseline="0" dirty="0" smtClean="0"/>
              <a:t> – </a:t>
            </a:r>
            <a:r>
              <a:rPr lang="en-US" baseline="0" dirty="0" err="1" smtClean="0"/>
              <a:t>gemeentehuis</a:t>
            </a:r>
            <a:r>
              <a:rPr lang="en-US" baseline="0" dirty="0" smtClean="0"/>
              <a:t>, </a:t>
            </a:r>
            <a:r>
              <a:rPr lang="en-US" baseline="0" dirty="0" err="1" smtClean="0"/>
              <a:t>Sint-Clemenskerk</a:t>
            </a:r>
            <a:r>
              <a:rPr lang="en-US" baseline="0" dirty="0" smtClean="0"/>
              <a:t>, </a:t>
            </a:r>
            <a:r>
              <a:rPr lang="en-US" baseline="0" dirty="0" err="1" smtClean="0"/>
              <a:t>Koninklijke</a:t>
            </a:r>
            <a:r>
              <a:rPr lang="en-US" baseline="0" dirty="0" smtClean="0"/>
              <a:t> Loge, …</a:t>
            </a:r>
          </a:p>
          <a:p>
            <a:endParaRPr lang="en-US" baseline="0" dirty="0" smtClean="0"/>
          </a:p>
          <a:p>
            <a:r>
              <a:rPr lang="en-US" b="1" baseline="0" dirty="0" err="1" smtClean="0"/>
              <a:t>Cultuur</a:t>
            </a:r>
            <a:r>
              <a:rPr lang="en-US" baseline="0" dirty="0" smtClean="0"/>
              <a:t>: </a:t>
            </a:r>
            <a:r>
              <a:rPr lang="en-US" baseline="0" dirty="0" err="1" smtClean="0"/>
              <a:t>belangrijkste</a:t>
            </a:r>
            <a:r>
              <a:rPr lang="en-US" baseline="0" dirty="0" smtClean="0"/>
              <a:t> </a:t>
            </a:r>
            <a:r>
              <a:rPr lang="en-US" baseline="0" dirty="0" err="1" smtClean="0"/>
              <a:t>cultuuractor</a:t>
            </a:r>
            <a:r>
              <a:rPr lang="en-US" baseline="0" dirty="0" smtClean="0"/>
              <a:t>: </a:t>
            </a:r>
            <a:r>
              <a:rPr lang="en-US" baseline="0" dirty="0" err="1" smtClean="0"/>
              <a:t>Gemeenschapscentrum</a:t>
            </a:r>
            <a:r>
              <a:rPr lang="en-US" baseline="0" dirty="0" smtClean="0"/>
              <a:t> Felix </a:t>
            </a:r>
            <a:r>
              <a:rPr lang="en-US" baseline="0" dirty="0" err="1" smtClean="0"/>
              <a:t>Sohie</a:t>
            </a:r>
            <a:endParaRPr lang="en-US" baseline="0" dirty="0" smtClean="0"/>
          </a:p>
          <a:p>
            <a:endParaRPr lang="en-US" baseline="0" dirty="0" smtClean="0"/>
          </a:p>
          <a:p>
            <a:r>
              <a:rPr lang="en-US" baseline="0" dirty="0" err="1" smtClean="0"/>
              <a:t>Verschillende</a:t>
            </a:r>
            <a:r>
              <a:rPr lang="en-US" baseline="0" dirty="0" smtClean="0"/>
              <a:t> </a:t>
            </a:r>
            <a:r>
              <a:rPr lang="en-US" baseline="0" dirty="0" err="1" smtClean="0"/>
              <a:t>uitgetekende</a:t>
            </a:r>
            <a:r>
              <a:rPr lang="en-US" baseline="0" dirty="0" smtClean="0"/>
              <a:t> </a:t>
            </a:r>
            <a:r>
              <a:rPr lang="en-US" b="1" baseline="0" dirty="0" err="1" smtClean="0"/>
              <a:t>wandel</a:t>
            </a:r>
            <a:r>
              <a:rPr lang="en-US" b="1" baseline="0" dirty="0" smtClean="0"/>
              <a:t>-, </a:t>
            </a:r>
            <a:r>
              <a:rPr lang="en-US" b="1" baseline="0" dirty="0" err="1" smtClean="0"/>
              <a:t>fiets</a:t>
            </a:r>
            <a:r>
              <a:rPr lang="en-US" b="1" baseline="0" dirty="0" smtClean="0"/>
              <a:t>, -</a:t>
            </a:r>
            <a:r>
              <a:rPr lang="en-US" b="1" baseline="0" dirty="0" err="1" smtClean="0"/>
              <a:t>mountainbike</a:t>
            </a:r>
            <a:r>
              <a:rPr lang="en-US" b="1" baseline="0" dirty="0" smtClean="0"/>
              <a:t>- en </a:t>
            </a:r>
            <a:r>
              <a:rPr lang="en-US" b="1" baseline="0" dirty="0" err="1" smtClean="0"/>
              <a:t>ruiterroutes</a:t>
            </a:r>
            <a:endParaRPr lang="en-US" b="1"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3A309B2-68C0-C344-97DA-9F454647D2FE}" type="slidenum">
              <a:rPr lang="nl-NL" smtClean="0"/>
              <a:pPr/>
              <a:t>4</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Beoordelingen</a:t>
            </a:r>
            <a:r>
              <a:rPr lang="en-US" dirty="0" smtClean="0"/>
              <a:t> interne en </a:t>
            </a:r>
            <a:r>
              <a:rPr lang="en-US" dirty="0" err="1" smtClean="0"/>
              <a:t>externe</a:t>
            </a:r>
            <a:r>
              <a:rPr lang="en-US" dirty="0" smtClean="0"/>
              <a:t> </a:t>
            </a:r>
            <a:r>
              <a:rPr lang="en-US" dirty="0" err="1" smtClean="0"/>
              <a:t>analyse</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36</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Beoordelingen</a:t>
            </a:r>
            <a:r>
              <a:rPr lang="en-US" dirty="0" smtClean="0"/>
              <a:t> interne en </a:t>
            </a:r>
            <a:r>
              <a:rPr lang="en-US" dirty="0" err="1" smtClean="0"/>
              <a:t>externe</a:t>
            </a:r>
            <a:r>
              <a:rPr lang="en-US" dirty="0" smtClean="0"/>
              <a:t> </a:t>
            </a:r>
            <a:r>
              <a:rPr lang="en-US" dirty="0" err="1" smtClean="0"/>
              <a:t>analyse</a:t>
            </a:r>
            <a:endParaRPr lang="en-US" dirty="0" smtClean="0"/>
          </a:p>
          <a:p>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37</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Beoordelingen</a:t>
            </a:r>
            <a:r>
              <a:rPr lang="en-US" dirty="0" smtClean="0"/>
              <a:t> interne en </a:t>
            </a:r>
            <a:r>
              <a:rPr lang="en-US" dirty="0" err="1" smtClean="0"/>
              <a:t>externe</a:t>
            </a:r>
            <a:r>
              <a:rPr lang="en-US" dirty="0" smtClean="0"/>
              <a:t> </a:t>
            </a:r>
            <a:r>
              <a:rPr lang="en-US" dirty="0" err="1" smtClean="0"/>
              <a:t>analyse</a:t>
            </a:r>
            <a:endParaRPr lang="en-US" dirty="0" smtClean="0"/>
          </a:p>
          <a:p>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38</a:t>
            </a:fld>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Directe</a:t>
            </a:r>
            <a:r>
              <a:rPr lang="en-US" dirty="0" smtClean="0"/>
              <a:t> </a:t>
            </a:r>
            <a:r>
              <a:rPr lang="en-US" dirty="0" err="1" smtClean="0"/>
              <a:t>omgeving</a:t>
            </a:r>
            <a:r>
              <a:rPr lang="en-US" dirty="0" smtClean="0"/>
              <a:t>: </a:t>
            </a:r>
            <a:r>
              <a:rPr lang="en-US" dirty="0" err="1" smtClean="0"/>
              <a:t>inspanningen</a:t>
            </a:r>
            <a:r>
              <a:rPr lang="en-US" dirty="0" smtClean="0"/>
              <a:t> </a:t>
            </a:r>
            <a:r>
              <a:rPr lang="en-US" dirty="0" err="1" smtClean="0"/>
              <a:t>leveren</a:t>
            </a:r>
            <a:r>
              <a:rPr lang="en-US" dirty="0" smtClean="0"/>
              <a:t> </a:t>
            </a:r>
            <a:r>
              <a:rPr lang="en-US" dirty="0" err="1" smtClean="0"/>
              <a:t>om</a:t>
            </a:r>
            <a:r>
              <a:rPr lang="en-US" dirty="0" smtClean="0"/>
              <a:t> </a:t>
            </a:r>
            <a:r>
              <a:rPr lang="en-US" dirty="0" err="1" smtClean="0"/>
              <a:t>horeca</a:t>
            </a:r>
            <a:r>
              <a:rPr lang="en-US" dirty="0" smtClean="0"/>
              <a:t> </a:t>
            </a:r>
            <a:r>
              <a:rPr lang="en-US" dirty="0" err="1" smtClean="0"/>
              <a:t>onderscheidender</a:t>
            </a:r>
            <a:r>
              <a:rPr lang="en-US" dirty="0" smtClean="0"/>
              <a:t> </a:t>
            </a:r>
            <a:r>
              <a:rPr lang="en-US" dirty="0" err="1" smtClean="0"/>
              <a:t>te</a:t>
            </a:r>
            <a:r>
              <a:rPr lang="en-US" dirty="0" smtClean="0"/>
              <a:t> </a:t>
            </a:r>
            <a:r>
              <a:rPr lang="en-US" dirty="0" err="1" smtClean="0"/>
              <a:t>maken</a:t>
            </a:r>
            <a:r>
              <a:rPr lang="en-US" dirty="0" smtClean="0"/>
              <a:t> (</a:t>
            </a:r>
            <a:r>
              <a:rPr lang="en-US" dirty="0" err="1" smtClean="0"/>
              <a:t>gezien</a:t>
            </a:r>
            <a:r>
              <a:rPr lang="en-US" baseline="0" dirty="0" smtClean="0"/>
              <a:t> </a:t>
            </a:r>
            <a:r>
              <a:rPr lang="en-US" baseline="0" dirty="0" err="1" smtClean="0"/>
              <a:t>deze</a:t>
            </a:r>
            <a:r>
              <a:rPr lang="en-US" baseline="0" dirty="0" smtClean="0"/>
              <a:t> </a:t>
            </a:r>
            <a:r>
              <a:rPr lang="en-US" baseline="0" dirty="0" err="1" smtClean="0"/>
              <a:t>gemeenten</a:t>
            </a:r>
            <a:r>
              <a:rPr lang="en-US" baseline="0" dirty="0" smtClean="0"/>
              <a:t> </a:t>
            </a:r>
            <a:r>
              <a:rPr lang="en-US" baseline="0" dirty="0" err="1" smtClean="0"/>
              <a:t>zelf</a:t>
            </a:r>
            <a:r>
              <a:rPr lang="en-US" baseline="0" dirty="0" smtClean="0"/>
              <a:t> al over </a:t>
            </a:r>
            <a:r>
              <a:rPr lang="en-US" baseline="0" dirty="0" err="1" smtClean="0"/>
              <a:t>een</a:t>
            </a:r>
            <a:r>
              <a:rPr lang="en-US" baseline="0" dirty="0" smtClean="0"/>
              <a:t> </a:t>
            </a:r>
            <a:r>
              <a:rPr lang="en-US" baseline="0" dirty="0" err="1" smtClean="0"/>
              <a:t>meer</a:t>
            </a:r>
            <a:r>
              <a:rPr lang="en-US" baseline="0" dirty="0" smtClean="0"/>
              <a:t> </a:t>
            </a:r>
            <a:r>
              <a:rPr lang="en-US" baseline="0" dirty="0" err="1" smtClean="0"/>
              <a:t>dan</a:t>
            </a:r>
            <a:r>
              <a:rPr lang="en-US" baseline="0" dirty="0" smtClean="0"/>
              <a:t> </a:t>
            </a:r>
            <a:r>
              <a:rPr lang="en-US" baseline="0" dirty="0" err="1" smtClean="0"/>
              <a:t>degelijk</a:t>
            </a:r>
            <a:r>
              <a:rPr lang="en-US" baseline="0" dirty="0" smtClean="0"/>
              <a:t> en </a:t>
            </a:r>
            <a:r>
              <a:rPr lang="en-US" baseline="0" dirty="0" err="1" smtClean="0"/>
              <a:t>hoogstaand</a:t>
            </a:r>
            <a:r>
              <a:rPr lang="en-US" baseline="0" dirty="0" smtClean="0"/>
              <a:t> </a:t>
            </a:r>
            <a:r>
              <a:rPr lang="en-US" baseline="0" dirty="0" err="1" smtClean="0"/>
              <a:t>horeca-aanbod</a:t>
            </a:r>
            <a:r>
              <a:rPr lang="en-US" baseline="0" dirty="0" smtClean="0"/>
              <a:t> </a:t>
            </a:r>
            <a:r>
              <a:rPr lang="en-US" baseline="0" dirty="0" err="1" smtClean="0"/>
              <a:t>beschikken</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39</a:t>
            </a:fld>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Rode </a:t>
            </a:r>
            <a:r>
              <a:rPr lang="en-US" dirty="0" err="1" smtClean="0"/>
              <a:t>draad</a:t>
            </a:r>
            <a:r>
              <a:rPr lang="en-US" dirty="0" smtClean="0"/>
              <a:t> </a:t>
            </a:r>
            <a:r>
              <a:rPr lang="en-US" dirty="0" err="1" smtClean="0"/>
              <a:t>doorheen</a:t>
            </a:r>
            <a:r>
              <a:rPr lang="en-US" dirty="0" smtClean="0"/>
              <a:t> het </a:t>
            </a:r>
            <a:r>
              <a:rPr lang="en-US" dirty="0" err="1" smtClean="0"/>
              <a:t>horecabeleidsplan</a:t>
            </a:r>
            <a:endParaRPr lang="en-US" dirty="0" smtClean="0"/>
          </a:p>
          <a:p>
            <a:endParaRPr lang="en-US" dirty="0" smtClean="0"/>
          </a:p>
          <a:p>
            <a:pPr marL="228600" indent="-228600">
              <a:buAutoNum type="arabicPeriod"/>
            </a:pPr>
            <a:r>
              <a:rPr lang="en-US" b="1" dirty="0" err="1" smtClean="0"/>
              <a:t>Horecavriendelijkheid</a:t>
            </a:r>
            <a:r>
              <a:rPr lang="en-US" dirty="0" smtClean="0"/>
              <a:t>:</a:t>
            </a:r>
            <a:r>
              <a:rPr lang="en-US" baseline="0" dirty="0" smtClean="0"/>
              <a:t> </a:t>
            </a:r>
            <a:r>
              <a:rPr lang="en-US" baseline="0" dirty="0" err="1" smtClean="0"/>
              <a:t>k</a:t>
            </a:r>
            <a:r>
              <a:rPr lang="en-US" dirty="0" err="1" smtClean="0"/>
              <a:t>limaat</a:t>
            </a:r>
            <a:r>
              <a:rPr lang="en-US" dirty="0" smtClean="0"/>
              <a:t> </a:t>
            </a:r>
            <a:r>
              <a:rPr lang="en-US" dirty="0" err="1" smtClean="0"/>
              <a:t>creëren</a:t>
            </a:r>
            <a:r>
              <a:rPr lang="en-US" baseline="0" dirty="0" smtClean="0"/>
              <a:t> </a:t>
            </a:r>
            <a:r>
              <a:rPr lang="en-US" baseline="0" dirty="0" err="1" smtClean="0"/>
              <a:t>waarin</a:t>
            </a:r>
            <a:r>
              <a:rPr lang="en-US" baseline="0" dirty="0" smtClean="0"/>
              <a:t> </a:t>
            </a:r>
            <a:r>
              <a:rPr lang="en-US" baseline="0" dirty="0" err="1" smtClean="0"/>
              <a:t>ondernemende</a:t>
            </a:r>
            <a:r>
              <a:rPr lang="en-US" baseline="0" dirty="0" smtClean="0"/>
              <a:t> en </a:t>
            </a:r>
            <a:r>
              <a:rPr lang="en-US" baseline="0" dirty="0" err="1" smtClean="0"/>
              <a:t>creatieve</a:t>
            </a:r>
            <a:r>
              <a:rPr lang="en-US" baseline="0" dirty="0" smtClean="0"/>
              <a:t> </a:t>
            </a:r>
            <a:r>
              <a:rPr lang="en-US" baseline="0" dirty="0" err="1" smtClean="0"/>
              <a:t>uitbaters</a:t>
            </a:r>
            <a:r>
              <a:rPr lang="en-US" baseline="0" dirty="0" smtClean="0"/>
              <a:t> </a:t>
            </a:r>
            <a:r>
              <a:rPr lang="en-US" baseline="0" dirty="0" err="1" smtClean="0"/>
              <a:t>optimaal</a:t>
            </a:r>
            <a:r>
              <a:rPr lang="en-US" baseline="0" dirty="0" smtClean="0"/>
              <a:t> </a:t>
            </a:r>
            <a:r>
              <a:rPr lang="en-US" baseline="0" dirty="0" err="1" smtClean="0"/>
              <a:t>hun</a:t>
            </a:r>
            <a:r>
              <a:rPr lang="en-US" baseline="0" dirty="0" smtClean="0"/>
              <a:t> ding </a:t>
            </a:r>
            <a:r>
              <a:rPr lang="en-US" baseline="0" dirty="0" err="1" smtClean="0"/>
              <a:t>kunnen</a:t>
            </a:r>
            <a:r>
              <a:rPr lang="en-US" baseline="0" dirty="0" smtClean="0"/>
              <a:t> </a:t>
            </a:r>
            <a:r>
              <a:rPr lang="en-US" baseline="0" dirty="0" err="1" smtClean="0"/>
              <a:t>doen</a:t>
            </a:r>
            <a:endParaRPr lang="en-US" baseline="0" dirty="0" smtClean="0"/>
          </a:p>
          <a:p>
            <a:pPr marL="228600" indent="-228600">
              <a:buAutoNum type="arabicPeriod"/>
            </a:pPr>
            <a:endParaRPr lang="en-US" baseline="0" dirty="0" smtClean="0"/>
          </a:p>
          <a:p>
            <a:pPr marL="228600" indent="-228600">
              <a:buAutoNum type="arabicPeriod"/>
            </a:pPr>
            <a:r>
              <a:rPr lang="en-US" b="1" baseline="0" dirty="0" err="1" smtClean="0"/>
              <a:t>Proximiteit</a:t>
            </a:r>
            <a:r>
              <a:rPr lang="en-US" b="1" baseline="0" dirty="0" smtClean="0"/>
              <a:t> en </a:t>
            </a:r>
            <a:r>
              <a:rPr lang="en-US" b="1" baseline="0" dirty="0" err="1" smtClean="0"/>
              <a:t>functionaliteit</a:t>
            </a:r>
            <a:r>
              <a:rPr lang="en-US" baseline="0" dirty="0" smtClean="0"/>
              <a:t>: </a:t>
            </a:r>
            <a:r>
              <a:rPr lang="en-US" baseline="0" dirty="0" err="1" smtClean="0"/>
              <a:t>inwoners</a:t>
            </a:r>
            <a:r>
              <a:rPr lang="en-US" baseline="0" dirty="0" smtClean="0"/>
              <a:t> </a:t>
            </a:r>
            <a:r>
              <a:rPr lang="en-US" baseline="0" dirty="0" err="1" smtClean="0"/>
              <a:t>moeten</a:t>
            </a:r>
            <a:r>
              <a:rPr lang="en-US" baseline="0" dirty="0" smtClean="0"/>
              <a:t> in </a:t>
            </a:r>
            <a:r>
              <a:rPr lang="en-US" baseline="0" dirty="0" err="1" smtClean="0"/>
              <a:t>eigen</a:t>
            </a:r>
            <a:r>
              <a:rPr lang="en-US" baseline="0" dirty="0" smtClean="0"/>
              <a:t> </a:t>
            </a:r>
            <a:r>
              <a:rPr lang="en-US" baseline="0" dirty="0" err="1" smtClean="0"/>
              <a:t>gemeente</a:t>
            </a:r>
            <a:r>
              <a:rPr lang="en-US" baseline="0" dirty="0" smtClean="0"/>
              <a:t> </a:t>
            </a:r>
            <a:r>
              <a:rPr lang="en-US" baseline="0" dirty="0" err="1" smtClean="0"/>
              <a:t>terecht</a:t>
            </a:r>
            <a:r>
              <a:rPr lang="en-US" baseline="0" dirty="0" smtClean="0"/>
              <a:t> </a:t>
            </a:r>
            <a:r>
              <a:rPr lang="en-US" baseline="0" dirty="0" err="1" smtClean="0"/>
              <a:t>kunnen</a:t>
            </a:r>
            <a:r>
              <a:rPr lang="en-US" baseline="0" dirty="0" smtClean="0"/>
              <a:t> (+ gratis parking)</a:t>
            </a:r>
          </a:p>
          <a:p>
            <a:pPr marL="228600" indent="-228600">
              <a:buAutoNum type="arabicPeriod"/>
            </a:pPr>
            <a:endParaRPr lang="en-US" baseline="0" dirty="0" smtClean="0"/>
          </a:p>
          <a:p>
            <a:pPr marL="228600" indent="-228600">
              <a:buAutoNum type="arabicPeriod"/>
            </a:pPr>
            <a:r>
              <a:rPr lang="en-US" b="1" baseline="0" dirty="0" err="1" smtClean="0"/>
              <a:t>Kwaliteit</a:t>
            </a:r>
            <a:r>
              <a:rPr lang="en-US" baseline="0" dirty="0" smtClean="0"/>
              <a:t>: door </a:t>
            </a:r>
            <a:r>
              <a:rPr lang="en-US" baseline="0" dirty="0" err="1" smtClean="0"/>
              <a:t>structureel</a:t>
            </a:r>
            <a:r>
              <a:rPr lang="en-US" baseline="0" dirty="0" smtClean="0"/>
              <a:t> </a:t>
            </a:r>
            <a:r>
              <a:rPr lang="en-US" baseline="0" dirty="0" err="1" smtClean="0"/>
              <a:t>aan</a:t>
            </a:r>
            <a:r>
              <a:rPr lang="en-US" baseline="0" dirty="0" smtClean="0"/>
              <a:t> </a:t>
            </a:r>
            <a:r>
              <a:rPr lang="en-US" baseline="0" dirty="0" err="1" smtClean="0"/>
              <a:t>kwaliteit</a:t>
            </a:r>
            <a:r>
              <a:rPr lang="en-US" baseline="0" dirty="0" smtClean="0"/>
              <a:t> </a:t>
            </a:r>
            <a:r>
              <a:rPr lang="en-US" baseline="0" dirty="0" err="1" smtClean="0"/>
              <a:t>te</a:t>
            </a:r>
            <a:r>
              <a:rPr lang="en-US" baseline="0" dirty="0" smtClean="0"/>
              <a:t> </a:t>
            </a:r>
            <a:r>
              <a:rPr lang="en-US" baseline="0" dirty="0" err="1" smtClean="0"/>
              <a:t>werken</a:t>
            </a:r>
            <a:r>
              <a:rPr lang="en-US" baseline="0" dirty="0" smtClean="0"/>
              <a:t>, </a:t>
            </a:r>
            <a:r>
              <a:rPr lang="en-US" baseline="0" dirty="0" err="1" smtClean="0"/>
              <a:t>kan</a:t>
            </a:r>
            <a:r>
              <a:rPr lang="en-US" baseline="0" dirty="0" smtClean="0"/>
              <a:t> </a:t>
            </a:r>
            <a:r>
              <a:rPr lang="en-US" baseline="0" dirty="0" err="1" smtClean="0"/>
              <a:t>horeca</a:t>
            </a:r>
            <a:r>
              <a:rPr lang="en-US" baseline="0" dirty="0" smtClean="0"/>
              <a:t> </a:t>
            </a:r>
            <a:r>
              <a:rPr lang="en-US" baseline="0" dirty="0" err="1" smtClean="0"/>
              <a:t>huidige</a:t>
            </a:r>
            <a:r>
              <a:rPr lang="en-US" baseline="0" dirty="0" smtClean="0"/>
              <a:t> en </a:t>
            </a:r>
            <a:r>
              <a:rPr lang="en-US" baseline="0" dirty="0" err="1" smtClean="0"/>
              <a:t>toekomstige</a:t>
            </a:r>
            <a:r>
              <a:rPr lang="en-US" baseline="0" dirty="0" smtClean="0"/>
              <a:t> </a:t>
            </a:r>
            <a:r>
              <a:rPr lang="en-US" baseline="0" dirty="0" err="1" smtClean="0"/>
              <a:t>klanten</a:t>
            </a:r>
            <a:r>
              <a:rPr lang="en-US" baseline="0" dirty="0" smtClean="0"/>
              <a:t> </a:t>
            </a:r>
            <a:r>
              <a:rPr lang="en-US" baseline="0" dirty="0" err="1" smtClean="0"/>
              <a:t>behouden/aantrekken</a:t>
            </a:r>
            <a:r>
              <a:rPr lang="en-US" baseline="0" dirty="0" smtClean="0"/>
              <a:t> </a:t>
            </a:r>
            <a:r>
              <a:rPr lang="en-US" baseline="0" dirty="0" err="1" smtClean="0">
                <a:sym typeface="Wingdings"/>
              </a:rPr>
              <a:t></a:t>
            </a:r>
            <a:r>
              <a:rPr lang="en-US" baseline="0" dirty="0" smtClean="0">
                <a:sym typeface="Wingdings"/>
              </a:rPr>
              <a:t> </a:t>
            </a:r>
            <a:r>
              <a:rPr lang="en-US" baseline="0" dirty="0" err="1" smtClean="0">
                <a:sym typeface="Wingdings"/>
              </a:rPr>
              <a:t>verzorgde</a:t>
            </a:r>
            <a:r>
              <a:rPr lang="en-US" baseline="0" dirty="0" smtClean="0">
                <a:sym typeface="Wingdings"/>
              </a:rPr>
              <a:t> </a:t>
            </a:r>
            <a:r>
              <a:rPr lang="en-US" baseline="0" dirty="0" err="1" smtClean="0">
                <a:sym typeface="Wingdings"/>
              </a:rPr>
              <a:t>presentatie</a:t>
            </a:r>
            <a:r>
              <a:rPr lang="en-US" baseline="0" dirty="0" smtClean="0">
                <a:sym typeface="Wingdings"/>
              </a:rPr>
              <a:t>, </a:t>
            </a:r>
            <a:r>
              <a:rPr lang="en-US" baseline="0" dirty="0" err="1" smtClean="0">
                <a:sym typeface="Wingdings"/>
              </a:rPr>
              <a:t>verrijkend</a:t>
            </a:r>
            <a:r>
              <a:rPr lang="en-US" baseline="0" dirty="0" smtClean="0">
                <a:sym typeface="Wingdings"/>
              </a:rPr>
              <a:t> </a:t>
            </a:r>
            <a:r>
              <a:rPr lang="en-US" baseline="0" dirty="0" err="1" smtClean="0">
                <a:sym typeface="Wingdings"/>
              </a:rPr>
              <a:t>voor</a:t>
            </a:r>
            <a:r>
              <a:rPr lang="en-US" baseline="0" dirty="0" smtClean="0">
                <a:sym typeface="Wingdings"/>
              </a:rPr>
              <a:t> </a:t>
            </a:r>
            <a:r>
              <a:rPr lang="en-US" baseline="0" dirty="0" err="1" smtClean="0">
                <a:sym typeface="Wingdings"/>
              </a:rPr>
              <a:t>straatbeeld</a:t>
            </a:r>
            <a:r>
              <a:rPr lang="en-US" baseline="0" dirty="0" smtClean="0">
                <a:sym typeface="Wingdings"/>
              </a:rPr>
              <a:t> – </a:t>
            </a:r>
            <a:r>
              <a:rPr lang="en-US" baseline="0" dirty="0" err="1" smtClean="0">
                <a:sym typeface="Wingdings"/>
              </a:rPr>
              <a:t>goed</a:t>
            </a:r>
            <a:r>
              <a:rPr lang="en-US" baseline="0" dirty="0" smtClean="0">
                <a:sym typeface="Wingdings"/>
              </a:rPr>
              <a:t> </a:t>
            </a:r>
            <a:r>
              <a:rPr lang="en-US" baseline="0" dirty="0" err="1" smtClean="0">
                <a:sym typeface="Wingdings"/>
              </a:rPr>
              <a:t>inspelen</a:t>
            </a:r>
            <a:r>
              <a:rPr lang="en-US" baseline="0" dirty="0" smtClean="0">
                <a:sym typeface="Wingdings"/>
              </a:rPr>
              <a:t> op </a:t>
            </a:r>
            <a:r>
              <a:rPr lang="en-US" baseline="0" dirty="0" err="1" smtClean="0">
                <a:sym typeface="Wingdings"/>
              </a:rPr>
              <a:t>behoeften</a:t>
            </a:r>
            <a:r>
              <a:rPr lang="en-US" baseline="0" dirty="0" smtClean="0">
                <a:sym typeface="Wingdings"/>
              </a:rPr>
              <a:t> qua </a:t>
            </a:r>
            <a:r>
              <a:rPr lang="en-US" baseline="0" dirty="0" err="1" smtClean="0">
                <a:sym typeface="Wingdings"/>
              </a:rPr>
              <a:t>inrichting</a:t>
            </a:r>
            <a:r>
              <a:rPr lang="en-US" baseline="0" dirty="0" smtClean="0">
                <a:sym typeface="Wingdings"/>
              </a:rPr>
              <a:t>, </a:t>
            </a:r>
            <a:r>
              <a:rPr lang="en-US" baseline="0" dirty="0" err="1" smtClean="0">
                <a:sym typeface="Wingdings"/>
              </a:rPr>
              <a:t>muziek</a:t>
            </a:r>
            <a:r>
              <a:rPr lang="en-US" baseline="0" dirty="0" smtClean="0">
                <a:sym typeface="Wingdings"/>
              </a:rPr>
              <a:t>, menu en </a:t>
            </a:r>
            <a:r>
              <a:rPr lang="en-US" baseline="0" dirty="0" err="1" smtClean="0">
                <a:sym typeface="Wingdings"/>
              </a:rPr>
              <a:t>randactiviteiten</a:t>
            </a:r>
            <a:r>
              <a:rPr lang="en-US" baseline="0" dirty="0" smtClean="0">
                <a:sym typeface="Wingdings"/>
              </a:rPr>
              <a:t> -  </a:t>
            </a:r>
            <a:r>
              <a:rPr lang="en-US" baseline="0" dirty="0" err="1" smtClean="0">
                <a:sym typeface="Wingdings"/>
              </a:rPr>
              <a:t>positieve</a:t>
            </a:r>
            <a:r>
              <a:rPr lang="en-US" baseline="0" dirty="0" smtClean="0">
                <a:sym typeface="Wingdings"/>
              </a:rPr>
              <a:t> </a:t>
            </a:r>
            <a:r>
              <a:rPr lang="en-US" baseline="0" dirty="0" err="1" smtClean="0">
                <a:sym typeface="Wingdings"/>
              </a:rPr>
              <a:t>bijdrage</a:t>
            </a:r>
            <a:r>
              <a:rPr lang="en-US" baseline="0" dirty="0" smtClean="0">
                <a:sym typeface="Wingdings"/>
              </a:rPr>
              <a:t> </a:t>
            </a:r>
            <a:r>
              <a:rPr lang="en-US" baseline="0" dirty="0" err="1" smtClean="0">
                <a:sym typeface="Wingdings"/>
              </a:rPr>
              <a:t>aan</a:t>
            </a:r>
            <a:r>
              <a:rPr lang="en-US" baseline="0" dirty="0" smtClean="0">
                <a:sym typeface="Wingdings"/>
              </a:rPr>
              <a:t> </a:t>
            </a:r>
            <a:r>
              <a:rPr lang="en-US" baseline="0" dirty="0" err="1" smtClean="0">
                <a:sym typeface="Wingdings"/>
              </a:rPr>
              <a:t>bredere</a:t>
            </a:r>
            <a:r>
              <a:rPr lang="en-US" baseline="0" dirty="0" smtClean="0">
                <a:sym typeface="Wingdings"/>
              </a:rPr>
              <a:t> </a:t>
            </a:r>
            <a:r>
              <a:rPr lang="en-US" baseline="0" dirty="0" err="1" smtClean="0">
                <a:sym typeface="Wingdings"/>
              </a:rPr>
              <a:t>verzorgingsfunctie</a:t>
            </a:r>
            <a:r>
              <a:rPr lang="en-US" baseline="0" dirty="0" smtClean="0">
                <a:sym typeface="Wingdings"/>
              </a:rPr>
              <a:t> – </a:t>
            </a:r>
            <a:r>
              <a:rPr lang="en-US" baseline="0" dirty="0" err="1" smtClean="0">
                <a:sym typeface="Wingdings"/>
              </a:rPr>
              <a:t>goede</a:t>
            </a:r>
            <a:r>
              <a:rPr lang="en-US" baseline="0" dirty="0" smtClean="0">
                <a:sym typeface="Wingdings"/>
              </a:rPr>
              <a:t> </a:t>
            </a:r>
            <a:r>
              <a:rPr lang="en-US" baseline="0" dirty="0" err="1" smtClean="0">
                <a:sym typeface="Wingdings"/>
              </a:rPr>
              <a:t>prijs/kwaliteitsverhouding</a:t>
            </a:r>
            <a:endParaRPr lang="en-US" baseline="0" dirty="0" smtClean="0">
              <a:sym typeface="Wingdings"/>
            </a:endParaRPr>
          </a:p>
          <a:p>
            <a:pPr marL="228600" indent="-228600">
              <a:buAutoNum type="arabicPeriod"/>
            </a:pPr>
            <a:endParaRPr lang="en-US" baseline="0" dirty="0" smtClean="0">
              <a:sym typeface="Wingdings"/>
            </a:endParaRPr>
          </a:p>
          <a:p>
            <a:pPr marL="228600" indent="-228600">
              <a:buAutoNum type="arabicPeriod"/>
            </a:pPr>
            <a:r>
              <a:rPr lang="en-US" b="1" baseline="0" dirty="0" err="1" smtClean="0">
                <a:sym typeface="Wingdings"/>
              </a:rPr>
              <a:t>Diversiteit</a:t>
            </a:r>
            <a:r>
              <a:rPr lang="en-US" baseline="0" dirty="0" smtClean="0">
                <a:sym typeface="Wingdings"/>
              </a:rPr>
              <a:t>: </a:t>
            </a:r>
            <a:r>
              <a:rPr lang="en-US" baseline="0" dirty="0" err="1" smtClean="0">
                <a:sym typeface="Wingdings"/>
              </a:rPr>
              <a:t>gevarieerd</a:t>
            </a:r>
            <a:r>
              <a:rPr lang="en-US" baseline="0" dirty="0" smtClean="0">
                <a:sym typeface="Wingdings"/>
              </a:rPr>
              <a:t> </a:t>
            </a:r>
            <a:r>
              <a:rPr lang="en-US" baseline="0" dirty="0" err="1" smtClean="0">
                <a:sym typeface="Wingdings"/>
              </a:rPr>
              <a:t>aanbod</a:t>
            </a:r>
            <a:r>
              <a:rPr lang="en-US" baseline="0" dirty="0" smtClean="0">
                <a:sym typeface="Wingdings"/>
              </a:rPr>
              <a:t> qua </a:t>
            </a:r>
            <a:r>
              <a:rPr lang="en-US" baseline="0" dirty="0" err="1" smtClean="0">
                <a:sym typeface="Wingdings"/>
              </a:rPr>
              <a:t>keuken</a:t>
            </a:r>
            <a:r>
              <a:rPr lang="en-US" baseline="0" dirty="0" smtClean="0">
                <a:sym typeface="Wingdings"/>
              </a:rPr>
              <a:t>, </a:t>
            </a:r>
            <a:r>
              <a:rPr lang="en-US" baseline="0" dirty="0" err="1" smtClean="0">
                <a:sym typeface="Wingdings"/>
              </a:rPr>
              <a:t>functionaliteit</a:t>
            </a:r>
            <a:r>
              <a:rPr lang="en-US" baseline="0" dirty="0" smtClean="0">
                <a:sym typeface="Wingdings"/>
              </a:rPr>
              <a:t>, </a:t>
            </a:r>
            <a:r>
              <a:rPr lang="en-US" baseline="0" dirty="0" err="1" smtClean="0">
                <a:sym typeface="Wingdings"/>
              </a:rPr>
              <a:t>marktsegment</a:t>
            </a:r>
            <a:r>
              <a:rPr lang="en-US" baseline="0" dirty="0" smtClean="0">
                <a:sym typeface="Wingdings"/>
              </a:rPr>
              <a:t>, </a:t>
            </a:r>
            <a:r>
              <a:rPr lang="en-US" baseline="0" dirty="0" err="1" smtClean="0">
                <a:sym typeface="Wingdings"/>
              </a:rPr>
              <a:t>doelgroepen</a:t>
            </a:r>
            <a:r>
              <a:rPr lang="en-US" baseline="0" dirty="0" smtClean="0">
                <a:sym typeface="Wingdings"/>
              </a:rPr>
              <a:t>, …</a:t>
            </a:r>
          </a:p>
          <a:p>
            <a:pPr marL="228600" indent="-228600">
              <a:buAutoNum type="arabicPeriod"/>
            </a:pPr>
            <a:endParaRPr lang="en-US" baseline="0" dirty="0" smtClean="0">
              <a:sym typeface="Wingdings"/>
            </a:endParaRPr>
          </a:p>
          <a:p>
            <a:pPr marL="228600" indent="-228600">
              <a:buAutoNum type="arabicPeriod"/>
            </a:pPr>
            <a:r>
              <a:rPr lang="en-US" b="1" baseline="0" dirty="0" err="1" smtClean="0"/>
              <a:t>Authenticiteit</a:t>
            </a:r>
            <a:r>
              <a:rPr lang="en-US" baseline="0" dirty="0" smtClean="0"/>
              <a:t>: </a:t>
            </a:r>
            <a:r>
              <a:rPr lang="en-US" baseline="0" dirty="0" err="1" smtClean="0"/>
              <a:t>echtheid</a:t>
            </a:r>
            <a:r>
              <a:rPr lang="en-US" baseline="0" dirty="0" smtClean="0"/>
              <a:t> en </a:t>
            </a:r>
            <a:r>
              <a:rPr lang="en-US" baseline="0" dirty="0" err="1" smtClean="0"/>
              <a:t>oprechtheid</a:t>
            </a:r>
            <a:r>
              <a:rPr lang="en-US" baseline="0" dirty="0" smtClean="0"/>
              <a:t> – </a:t>
            </a:r>
            <a:r>
              <a:rPr lang="en-US" baseline="0" dirty="0" err="1" smtClean="0"/>
              <a:t>horecabeleving</a:t>
            </a:r>
            <a:r>
              <a:rPr lang="en-US" baseline="0" dirty="0" smtClean="0"/>
              <a:t> ten top</a:t>
            </a:r>
          </a:p>
          <a:p>
            <a:pPr marL="228600" indent="-228600">
              <a:buAutoNum type="arabicPeriod"/>
            </a:pPr>
            <a:endParaRPr lang="en-US" baseline="0" dirty="0" smtClean="0"/>
          </a:p>
          <a:p>
            <a:pPr marL="228600" indent="-228600">
              <a:buAutoNum type="arabicPeriod"/>
            </a:pPr>
            <a:r>
              <a:rPr lang="en-US" b="1" baseline="0" dirty="0" err="1" smtClean="0"/>
              <a:t>Kindvriendelijkheid</a:t>
            </a:r>
            <a:r>
              <a:rPr lang="en-US" baseline="0" dirty="0" smtClean="0"/>
              <a:t>: </a:t>
            </a:r>
            <a:r>
              <a:rPr lang="en-US" baseline="0" dirty="0" err="1" smtClean="0"/>
              <a:t>kinderen</a:t>
            </a:r>
            <a:r>
              <a:rPr lang="en-US" baseline="0" dirty="0" smtClean="0"/>
              <a:t> en </a:t>
            </a:r>
            <a:r>
              <a:rPr lang="en-US" baseline="0" dirty="0" err="1" smtClean="0"/>
              <a:t>gezinnen</a:t>
            </a:r>
            <a:r>
              <a:rPr lang="en-US" baseline="0" dirty="0" smtClean="0"/>
              <a:t> op </a:t>
            </a:r>
            <a:r>
              <a:rPr lang="en-US" baseline="0" dirty="0" err="1" smtClean="0"/>
              <a:t>een</a:t>
            </a:r>
            <a:r>
              <a:rPr lang="en-US" baseline="0" dirty="0" smtClean="0"/>
              <a:t> </a:t>
            </a:r>
            <a:r>
              <a:rPr lang="en-US" baseline="0" dirty="0" err="1" smtClean="0"/>
              <a:t>prettige</a:t>
            </a:r>
            <a:r>
              <a:rPr lang="en-US" baseline="0" dirty="0" smtClean="0"/>
              <a:t> </a:t>
            </a:r>
            <a:r>
              <a:rPr lang="en-US" baseline="0" dirty="0" err="1" smtClean="0"/>
              <a:t>manier</a:t>
            </a:r>
            <a:r>
              <a:rPr lang="en-US" baseline="0" dirty="0" smtClean="0"/>
              <a:t> </a:t>
            </a:r>
            <a:r>
              <a:rPr lang="en-US" baseline="0" dirty="0" err="1" smtClean="0"/>
              <a:t>verwelkomen</a:t>
            </a:r>
            <a:r>
              <a:rPr lang="en-US" baseline="0" dirty="0" smtClean="0"/>
              <a:t> en </a:t>
            </a:r>
            <a:r>
              <a:rPr lang="en-US" baseline="0" dirty="0" err="1" smtClean="0"/>
              <a:t>voorzieningen</a:t>
            </a:r>
            <a:r>
              <a:rPr lang="en-US" baseline="0" dirty="0" smtClean="0"/>
              <a:t> op </a:t>
            </a:r>
            <a:r>
              <a:rPr lang="en-US" baseline="0" dirty="0" err="1" smtClean="0"/>
              <a:t>maat</a:t>
            </a:r>
            <a:r>
              <a:rPr lang="en-US" baseline="0" dirty="0" smtClean="0"/>
              <a:t> </a:t>
            </a:r>
            <a:r>
              <a:rPr lang="en-US" baseline="0" dirty="0" err="1" smtClean="0"/>
              <a:t>bieden</a:t>
            </a:r>
            <a:endParaRPr lang="en-US" baseline="0" dirty="0" smtClean="0"/>
          </a:p>
          <a:p>
            <a:pPr marL="228600" indent="-228600">
              <a:buAutoNum type="arabicPeriod"/>
            </a:pPr>
            <a:endParaRPr lang="en-US" baseline="0" dirty="0" smtClean="0"/>
          </a:p>
          <a:p>
            <a:pPr marL="228600" indent="-228600">
              <a:buAutoNum type="arabicPeriod"/>
            </a:pPr>
            <a:r>
              <a:rPr lang="en-US" b="1" baseline="0" dirty="0" smtClean="0"/>
              <a:t>All-round </a:t>
            </a:r>
            <a:r>
              <a:rPr lang="en-US" b="1" baseline="0" dirty="0" err="1" smtClean="0"/>
              <a:t>karakter</a:t>
            </a:r>
            <a:r>
              <a:rPr lang="en-US" baseline="0" dirty="0" smtClean="0"/>
              <a:t>: </a:t>
            </a:r>
            <a:r>
              <a:rPr lang="en-US" baseline="0" dirty="0" err="1" smtClean="0"/>
              <a:t>doelgroepen</a:t>
            </a:r>
            <a:r>
              <a:rPr lang="en-US" baseline="0" dirty="0" smtClean="0"/>
              <a:t>, </a:t>
            </a:r>
            <a:r>
              <a:rPr lang="en-US" baseline="0" dirty="0" err="1" smtClean="0"/>
              <a:t>openingsuren</a:t>
            </a:r>
            <a:r>
              <a:rPr lang="en-US" baseline="0" dirty="0" smtClean="0"/>
              <a:t>, </a:t>
            </a:r>
            <a:r>
              <a:rPr lang="en-US" baseline="0" dirty="0" err="1" smtClean="0"/>
              <a:t>seizoen</a:t>
            </a:r>
            <a:r>
              <a:rPr lang="en-US" baseline="0" dirty="0" smtClean="0"/>
              <a:t>, </a:t>
            </a:r>
            <a:r>
              <a:rPr lang="en-US" baseline="0" dirty="0" err="1" smtClean="0"/>
              <a:t>aanbod</a:t>
            </a:r>
            <a:r>
              <a:rPr lang="en-US" baseline="0" dirty="0" smtClean="0"/>
              <a:t>, …</a:t>
            </a:r>
          </a:p>
        </p:txBody>
      </p:sp>
      <p:sp>
        <p:nvSpPr>
          <p:cNvPr id="4" name="Slide Number Placeholder 3"/>
          <p:cNvSpPr>
            <a:spLocks noGrp="1"/>
          </p:cNvSpPr>
          <p:nvPr>
            <p:ph type="sldNum" sz="quarter" idx="10"/>
          </p:nvPr>
        </p:nvSpPr>
        <p:spPr/>
        <p:txBody>
          <a:bodyPr/>
          <a:lstStyle/>
          <a:p>
            <a:fld id="{73A309B2-68C0-C344-97DA-9F454647D2FE}" type="slidenum">
              <a:rPr lang="nl-NL" smtClean="0"/>
              <a:pPr/>
              <a:t>40</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AutoNum type="arabicPeriod"/>
            </a:pPr>
            <a:r>
              <a:rPr lang="en-US" dirty="0" err="1" smtClean="0"/>
              <a:t>Belangrijke</a:t>
            </a:r>
            <a:r>
              <a:rPr lang="en-US" baseline="0" dirty="0" smtClean="0"/>
              <a:t> </a:t>
            </a:r>
            <a:r>
              <a:rPr lang="en-US" baseline="0" dirty="0" err="1" smtClean="0"/>
              <a:t>randvoorwaarden</a:t>
            </a:r>
            <a:r>
              <a:rPr lang="en-US" baseline="0" dirty="0" smtClean="0"/>
              <a:t> </a:t>
            </a:r>
            <a:r>
              <a:rPr lang="en-US" baseline="0" dirty="0" err="1" smtClean="0"/>
              <a:t>voor</a:t>
            </a:r>
            <a:r>
              <a:rPr lang="en-US" baseline="0" dirty="0" smtClean="0"/>
              <a:t> </a:t>
            </a:r>
            <a:r>
              <a:rPr lang="en-US" baseline="0" dirty="0" err="1" smtClean="0"/>
              <a:t>gezonde</a:t>
            </a:r>
            <a:r>
              <a:rPr lang="en-US" baseline="0" dirty="0" smtClean="0"/>
              <a:t> </a:t>
            </a:r>
            <a:r>
              <a:rPr lang="en-US" baseline="0" dirty="0" err="1" smtClean="0"/>
              <a:t>horecasector</a:t>
            </a:r>
            <a:r>
              <a:rPr lang="en-US" baseline="0" dirty="0" smtClean="0"/>
              <a:t> – </a:t>
            </a:r>
            <a:r>
              <a:rPr lang="en-US" baseline="0" dirty="0" err="1" smtClean="0"/>
              <a:t>snel</a:t>
            </a:r>
            <a:r>
              <a:rPr lang="en-US" baseline="0" dirty="0" smtClean="0"/>
              <a:t> en </a:t>
            </a:r>
            <a:r>
              <a:rPr lang="en-US" baseline="0" dirty="0" err="1" smtClean="0"/>
              <a:t>gemakkelijk</a:t>
            </a:r>
            <a:r>
              <a:rPr lang="en-US" baseline="0" dirty="0" smtClean="0"/>
              <a:t> de </a:t>
            </a:r>
            <a:r>
              <a:rPr lang="en-US" baseline="0" dirty="0" err="1" smtClean="0"/>
              <a:t>weg</a:t>
            </a:r>
            <a:r>
              <a:rPr lang="en-US" baseline="0" dirty="0" smtClean="0"/>
              <a:t> </a:t>
            </a:r>
            <a:r>
              <a:rPr lang="en-US" baseline="0" dirty="0" err="1" smtClean="0"/>
              <a:t>vinden</a:t>
            </a:r>
            <a:r>
              <a:rPr lang="en-US" baseline="0" dirty="0" smtClean="0"/>
              <a:t>, </a:t>
            </a:r>
            <a:r>
              <a:rPr lang="en-US" baseline="0" dirty="0" err="1" smtClean="0"/>
              <a:t>vlakbij</a:t>
            </a:r>
            <a:r>
              <a:rPr lang="en-US" baseline="0" dirty="0" smtClean="0"/>
              <a:t> en gratis </a:t>
            </a:r>
            <a:r>
              <a:rPr lang="en-US" baseline="0" dirty="0" err="1" smtClean="0"/>
              <a:t>parkeren</a:t>
            </a:r>
            <a:r>
              <a:rPr lang="en-US" baseline="0" dirty="0" smtClean="0"/>
              <a:t> en </a:t>
            </a:r>
            <a:r>
              <a:rPr lang="en-US" baseline="0" dirty="0" err="1" smtClean="0"/>
              <a:t>zonder</a:t>
            </a:r>
            <a:r>
              <a:rPr lang="en-US" baseline="0" dirty="0" smtClean="0"/>
              <a:t> </a:t>
            </a:r>
            <a:r>
              <a:rPr lang="en-US" baseline="0" dirty="0" err="1" smtClean="0"/>
              <a:t>zorgen</a:t>
            </a:r>
            <a:r>
              <a:rPr lang="en-US" baseline="0" dirty="0" smtClean="0"/>
              <a:t> </a:t>
            </a:r>
            <a:r>
              <a:rPr lang="en-US" baseline="0" dirty="0" err="1" smtClean="0"/>
              <a:t>genieten</a:t>
            </a:r>
            <a:r>
              <a:rPr lang="en-US" baseline="0" dirty="0" smtClean="0"/>
              <a:t> </a:t>
            </a:r>
            <a:r>
              <a:rPr lang="en-US" baseline="0" dirty="0" err="1" smtClean="0">
                <a:sym typeface="Wingdings"/>
              </a:rPr>
              <a:t></a:t>
            </a:r>
            <a:r>
              <a:rPr lang="en-US" baseline="0" dirty="0" smtClean="0">
                <a:sym typeface="Wingdings"/>
              </a:rPr>
              <a:t> </a:t>
            </a:r>
            <a:r>
              <a:rPr lang="en-US" baseline="0" dirty="0" err="1" smtClean="0">
                <a:sym typeface="Wingdings"/>
              </a:rPr>
              <a:t>troeven</a:t>
            </a:r>
            <a:r>
              <a:rPr lang="en-US" baseline="0" dirty="0" smtClean="0">
                <a:sym typeface="Wingdings"/>
              </a:rPr>
              <a:t> </a:t>
            </a:r>
            <a:r>
              <a:rPr lang="en-US" baseline="0" dirty="0" err="1" smtClean="0">
                <a:sym typeface="Wingdings"/>
              </a:rPr>
              <a:t>uitspelen</a:t>
            </a:r>
            <a:r>
              <a:rPr lang="en-US" baseline="0" dirty="0" smtClean="0">
                <a:sym typeface="Wingdings"/>
              </a:rPr>
              <a:t> en </a:t>
            </a:r>
            <a:r>
              <a:rPr lang="en-US" baseline="0" dirty="0" err="1" smtClean="0">
                <a:sym typeface="Wingdings"/>
              </a:rPr>
              <a:t>beperkingen</a:t>
            </a:r>
            <a:r>
              <a:rPr lang="en-US" baseline="0" dirty="0" smtClean="0">
                <a:sym typeface="Wingdings"/>
              </a:rPr>
              <a:t> </a:t>
            </a:r>
            <a:r>
              <a:rPr lang="en-US" baseline="0" dirty="0" err="1" smtClean="0">
                <a:sym typeface="Wingdings"/>
              </a:rPr>
              <a:t>wegwerken</a:t>
            </a:r>
            <a:endParaRPr lang="en-US" baseline="0" dirty="0" smtClean="0">
              <a:sym typeface="Wingdings"/>
            </a:endParaRPr>
          </a:p>
          <a:p>
            <a:pPr marL="228600" indent="-228600">
              <a:buAutoNum type="arabicPeriod"/>
            </a:pPr>
            <a:endParaRPr lang="en-US" baseline="0" dirty="0" smtClean="0">
              <a:sym typeface="Wingdings"/>
            </a:endParaRPr>
          </a:p>
          <a:p>
            <a:pPr marL="228600" indent="-228600">
              <a:buAutoNum type="arabicPeriod"/>
            </a:pPr>
            <a:r>
              <a:rPr lang="en-US" baseline="0" dirty="0" err="1" smtClean="0">
                <a:sym typeface="Wingdings"/>
              </a:rPr>
              <a:t>Aantrekkelijke</a:t>
            </a:r>
            <a:r>
              <a:rPr lang="en-US" baseline="0" dirty="0" smtClean="0">
                <a:sym typeface="Wingdings"/>
              </a:rPr>
              <a:t> </a:t>
            </a:r>
            <a:r>
              <a:rPr lang="en-US" baseline="0" dirty="0" err="1" smtClean="0">
                <a:sym typeface="Wingdings"/>
              </a:rPr>
              <a:t>inrichting</a:t>
            </a:r>
            <a:r>
              <a:rPr lang="en-US" baseline="0" dirty="0" smtClean="0">
                <a:sym typeface="Wingdings"/>
              </a:rPr>
              <a:t> </a:t>
            </a:r>
            <a:r>
              <a:rPr lang="en-US" baseline="0" dirty="0" err="1" smtClean="0">
                <a:sym typeface="Wingdings"/>
              </a:rPr>
              <a:t>openbare</a:t>
            </a:r>
            <a:r>
              <a:rPr lang="en-US" baseline="0" dirty="0" smtClean="0">
                <a:sym typeface="Wingdings"/>
              </a:rPr>
              <a:t> </a:t>
            </a:r>
            <a:r>
              <a:rPr lang="en-US" baseline="0" dirty="0" err="1" smtClean="0">
                <a:sym typeface="Wingdings"/>
              </a:rPr>
              <a:t>ruimte</a:t>
            </a:r>
            <a:r>
              <a:rPr lang="en-US" baseline="0" dirty="0" smtClean="0">
                <a:sym typeface="Wingdings"/>
              </a:rPr>
              <a:t> </a:t>
            </a:r>
            <a:r>
              <a:rPr lang="en-US" baseline="0" dirty="0" err="1" smtClean="0">
                <a:sym typeface="Wingdings"/>
              </a:rPr>
              <a:t></a:t>
            </a:r>
            <a:r>
              <a:rPr lang="en-US" baseline="0" dirty="0" smtClean="0">
                <a:sym typeface="Wingdings"/>
              </a:rPr>
              <a:t> door </a:t>
            </a:r>
            <a:r>
              <a:rPr lang="en-US" baseline="0" dirty="0" err="1" smtClean="0">
                <a:sym typeface="Wingdings"/>
              </a:rPr>
              <a:t>gebrek</a:t>
            </a:r>
            <a:r>
              <a:rPr lang="en-US" baseline="0" dirty="0" smtClean="0">
                <a:sym typeface="Wingdings"/>
              </a:rPr>
              <a:t> </a:t>
            </a:r>
            <a:r>
              <a:rPr lang="en-US" baseline="0" dirty="0" err="1" smtClean="0">
                <a:sym typeface="Wingdings"/>
              </a:rPr>
              <a:t>ervan</a:t>
            </a:r>
            <a:r>
              <a:rPr lang="en-US" baseline="0" dirty="0" smtClean="0">
                <a:sym typeface="Wingdings"/>
              </a:rPr>
              <a:t> </a:t>
            </a:r>
            <a:r>
              <a:rPr lang="en-US" baseline="0" dirty="0" err="1" smtClean="0">
                <a:sym typeface="Wingdings"/>
              </a:rPr>
              <a:t>daalt</a:t>
            </a:r>
            <a:r>
              <a:rPr lang="en-US" baseline="0" dirty="0" smtClean="0">
                <a:sym typeface="Wingdings"/>
              </a:rPr>
              <a:t> </a:t>
            </a:r>
            <a:r>
              <a:rPr lang="en-US" baseline="0" dirty="0" err="1" smtClean="0">
                <a:sym typeface="Wingdings"/>
              </a:rPr>
              <a:t>belevingswaarde</a:t>
            </a:r>
            <a:endParaRPr lang="en-US" baseline="0" dirty="0" smtClean="0">
              <a:sym typeface="Wingdings"/>
            </a:endParaRPr>
          </a:p>
          <a:p>
            <a:pPr marL="228600" indent="-228600">
              <a:buAutoNum type="arabicPeriod"/>
            </a:pPr>
            <a:endParaRPr lang="en-US" baseline="0" dirty="0" smtClean="0">
              <a:sym typeface="Wingdings"/>
            </a:endParaRPr>
          </a:p>
          <a:p>
            <a:pPr marL="228600" indent="-228600">
              <a:buAutoNum type="arabicPeriod"/>
            </a:pPr>
            <a:r>
              <a:rPr lang="en-US" baseline="0" dirty="0" smtClean="0">
                <a:sym typeface="Wingdings"/>
              </a:rPr>
              <a:t>Mede </a:t>
            </a:r>
            <a:r>
              <a:rPr lang="en-US" baseline="0" dirty="0" err="1" smtClean="0">
                <a:sym typeface="Wingdings"/>
              </a:rPr>
              <a:t>bepalend</a:t>
            </a:r>
            <a:r>
              <a:rPr lang="en-US" baseline="0" dirty="0" smtClean="0">
                <a:sym typeface="Wingdings"/>
              </a:rPr>
              <a:t> </a:t>
            </a:r>
            <a:r>
              <a:rPr lang="en-US" baseline="0" dirty="0" err="1" smtClean="0">
                <a:sym typeface="Wingdings"/>
              </a:rPr>
              <a:t>voor</a:t>
            </a:r>
            <a:r>
              <a:rPr lang="en-US" baseline="0" dirty="0" smtClean="0">
                <a:sym typeface="Wingdings"/>
              </a:rPr>
              <a:t> </a:t>
            </a:r>
            <a:r>
              <a:rPr lang="en-US" baseline="0" dirty="0" err="1" smtClean="0">
                <a:sym typeface="Wingdings"/>
              </a:rPr>
              <a:t>klanteninstroom</a:t>
            </a:r>
            <a:r>
              <a:rPr lang="en-US" baseline="0" dirty="0" smtClean="0">
                <a:sym typeface="Wingdings"/>
              </a:rPr>
              <a:t> </a:t>
            </a:r>
            <a:r>
              <a:rPr lang="en-US" baseline="0" dirty="0" err="1" smtClean="0">
                <a:sym typeface="Wingdings"/>
              </a:rPr>
              <a:t></a:t>
            </a:r>
            <a:r>
              <a:rPr lang="en-US" baseline="0" dirty="0" smtClean="0">
                <a:sym typeface="Wingdings"/>
              </a:rPr>
              <a:t> divers en </a:t>
            </a:r>
            <a:r>
              <a:rPr lang="en-US" baseline="0" dirty="0" err="1" smtClean="0">
                <a:sym typeface="Wingdings"/>
              </a:rPr>
              <a:t>gevarieerd</a:t>
            </a:r>
            <a:r>
              <a:rPr lang="en-US" baseline="0" dirty="0" smtClean="0">
                <a:sym typeface="Wingdings"/>
              </a:rPr>
              <a:t> (</a:t>
            </a:r>
            <a:r>
              <a:rPr lang="en-US" baseline="0" dirty="0" err="1" smtClean="0">
                <a:sym typeface="Wingdings"/>
              </a:rPr>
              <a:t>goede</a:t>
            </a:r>
            <a:r>
              <a:rPr lang="en-US" baseline="0" dirty="0" smtClean="0">
                <a:sym typeface="Wingdings"/>
              </a:rPr>
              <a:t> mix), </a:t>
            </a:r>
            <a:r>
              <a:rPr lang="en-US" baseline="0" dirty="0" err="1" smtClean="0">
                <a:sym typeface="Wingdings"/>
              </a:rPr>
              <a:t>goede</a:t>
            </a:r>
            <a:r>
              <a:rPr lang="en-US" baseline="0" dirty="0" smtClean="0">
                <a:sym typeface="Wingdings"/>
              </a:rPr>
              <a:t> service en </a:t>
            </a:r>
            <a:r>
              <a:rPr lang="en-US" baseline="0" dirty="0" err="1" smtClean="0">
                <a:sym typeface="Wingdings"/>
              </a:rPr>
              <a:t>producten</a:t>
            </a:r>
            <a:r>
              <a:rPr lang="en-US" baseline="0" dirty="0" smtClean="0">
                <a:sym typeface="Wingdings"/>
              </a:rPr>
              <a:t>, </a:t>
            </a:r>
            <a:r>
              <a:rPr lang="en-US" baseline="0" dirty="0" err="1" smtClean="0">
                <a:sym typeface="Wingdings"/>
              </a:rPr>
              <a:t>toegankelijk</a:t>
            </a:r>
            <a:r>
              <a:rPr lang="en-US" baseline="0" dirty="0" smtClean="0">
                <a:sym typeface="Wingdings"/>
              </a:rPr>
              <a:t> </a:t>
            </a:r>
            <a:r>
              <a:rPr lang="en-US" baseline="0" dirty="0" err="1" smtClean="0">
                <a:sym typeface="Wingdings"/>
              </a:rPr>
              <a:t>andersvaliden</a:t>
            </a:r>
            <a:r>
              <a:rPr lang="en-US" baseline="0" dirty="0" smtClean="0">
                <a:sym typeface="Wingdings"/>
              </a:rPr>
              <a:t>, …</a:t>
            </a:r>
          </a:p>
          <a:p>
            <a:pPr marL="228600" indent="-228600">
              <a:buAutoNum type="arabicPeriod"/>
            </a:pPr>
            <a:endParaRPr lang="en-US" baseline="0" dirty="0" smtClean="0">
              <a:sym typeface="Wingdings"/>
            </a:endParaRPr>
          </a:p>
          <a:p>
            <a:pPr marL="228600" indent="-228600">
              <a:buAutoNum type="arabicPeriod"/>
            </a:pPr>
            <a:r>
              <a:rPr lang="en-US" baseline="0" dirty="0" err="1" smtClean="0"/>
              <a:t>Synergie</a:t>
            </a:r>
            <a:r>
              <a:rPr lang="en-US" baseline="0" dirty="0" smtClean="0"/>
              <a:t> </a:t>
            </a:r>
            <a:r>
              <a:rPr lang="en-US" baseline="0" dirty="0" err="1" smtClean="0"/>
              <a:t>tussen</a:t>
            </a:r>
            <a:r>
              <a:rPr lang="en-US" baseline="0" dirty="0" smtClean="0"/>
              <a:t> </a:t>
            </a:r>
            <a:r>
              <a:rPr lang="en-US" baseline="0" dirty="0" err="1" smtClean="0"/>
              <a:t>horeca</a:t>
            </a:r>
            <a:r>
              <a:rPr lang="en-US" baseline="0" dirty="0" smtClean="0"/>
              <a:t> en </a:t>
            </a:r>
            <a:r>
              <a:rPr lang="en-US" baseline="0" dirty="0" err="1" smtClean="0"/>
              <a:t>toerisme</a:t>
            </a:r>
            <a:r>
              <a:rPr lang="en-US" baseline="0" dirty="0" smtClean="0"/>
              <a:t> </a:t>
            </a:r>
            <a:r>
              <a:rPr lang="en-US" baseline="0" dirty="0" err="1" smtClean="0"/>
              <a:t>verhogen/optimaliseren</a:t>
            </a:r>
            <a:r>
              <a:rPr lang="en-US" baseline="0" dirty="0" smtClean="0"/>
              <a:t> </a:t>
            </a:r>
            <a:r>
              <a:rPr lang="en-US" baseline="0" dirty="0" err="1" smtClean="0"/>
              <a:t>leidt</a:t>
            </a:r>
            <a:r>
              <a:rPr lang="en-US" baseline="0" dirty="0" smtClean="0"/>
              <a:t> tot </a:t>
            </a:r>
            <a:r>
              <a:rPr lang="en-US" baseline="0" dirty="0" err="1" smtClean="0"/>
              <a:t>een</a:t>
            </a:r>
            <a:r>
              <a:rPr lang="en-US" baseline="0" dirty="0" smtClean="0"/>
              <a:t> </a:t>
            </a:r>
            <a:r>
              <a:rPr lang="en-US" baseline="0" dirty="0" err="1" smtClean="0"/>
              <a:t>hogere</a:t>
            </a:r>
            <a:r>
              <a:rPr lang="en-US" baseline="0" dirty="0" smtClean="0"/>
              <a:t> </a:t>
            </a:r>
            <a:r>
              <a:rPr lang="en-US" baseline="0" dirty="0" err="1" smtClean="0"/>
              <a:t>instroom</a:t>
            </a:r>
            <a:r>
              <a:rPr lang="en-US" baseline="0" dirty="0" smtClean="0"/>
              <a:t> van </a:t>
            </a:r>
            <a:r>
              <a:rPr lang="en-US" baseline="0" dirty="0" err="1" smtClean="0"/>
              <a:t>bezoekers</a:t>
            </a:r>
            <a:r>
              <a:rPr lang="en-US" baseline="0" dirty="0" smtClean="0"/>
              <a:t> en </a:t>
            </a:r>
            <a:r>
              <a:rPr lang="en-US" baseline="0" dirty="0" err="1" smtClean="0"/>
              <a:t>bestedingen</a:t>
            </a:r>
            <a:r>
              <a:rPr lang="en-US" baseline="0" dirty="0" smtClean="0"/>
              <a:t> </a:t>
            </a:r>
          </a:p>
          <a:p>
            <a:pPr marL="228600" indent="-228600">
              <a:buAutoNum type="arabicPeriod"/>
            </a:pPr>
            <a:endParaRPr lang="en-US" baseline="0" dirty="0" smtClean="0"/>
          </a:p>
          <a:p>
            <a:pPr marL="228600" indent="-228600">
              <a:buAutoNum type="arabicPeriod"/>
            </a:pPr>
            <a:r>
              <a:rPr lang="en-US" baseline="0" dirty="0" err="1" smtClean="0"/>
              <a:t>Communiceren</a:t>
            </a:r>
            <a:r>
              <a:rPr lang="en-US" baseline="0" dirty="0" smtClean="0"/>
              <a:t> </a:t>
            </a:r>
            <a:r>
              <a:rPr lang="en-US" baseline="0" dirty="0" err="1" smtClean="0"/>
              <a:t>waar</a:t>
            </a:r>
            <a:r>
              <a:rPr lang="en-US" baseline="0" dirty="0" smtClean="0"/>
              <a:t> </a:t>
            </a:r>
            <a:r>
              <a:rPr lang="en-US" baseline="0" dirty="0" err="1" smtClean="0"/>
              <a:t>mensen</a:t>
            </a:r>
            <a:r>
              <a:rPr lang="en-US" baseline="0" dirty="0" smtClean="0"/>
              <a:t> </a:t>
            </a:r>
            <a:r>
              <a:rPr lang="en-US" baseline="0" dirty="0" err="1" smtClean="0"/>
              <a:t>terecht</a:t>
            </a:r>
            <a:r>
              <a:rPr lang="en-US" baseline="0" dirty="0" smtClean="0"/>
              <a:t> </a:t>
            </a:r>
            <a:r>
              <a:rPr lang="en-US" baseline="0" dirty="0" err="1" smtClean="0"/>
              <a:t>kunnen</a:t>
            </a:r>
            <a:r>
              <a:rPr lang="en-US" baseline="0" dirty="0" smtClean="0"/>
              <a:t>, </a:t>
            </a:r>
            <a:r>
              <a:rPr lang="en-US" baseline="0" dirty="0" err="1" smtClean="0"/>
              <a:t>wat</a:t>
            </a:r>
            <a:r>
              <a:rPr lang="en-US" baseline="0" dirty="0" smtClean="0"/>
              <a:t> de </a:t>
            </a:r>
            <a:r>
              <a:rPr lang="en-US" baseline="0" dirty="0" err="1" smtClean="0"/>
              <a:t>horeca</a:t>
            </a:r>
            <a:r>
              <a:rPr lang="en-US" baseline="0" dirty="0" smtClean="0"/>
              <a:t> </a:t>
            </a:r>
            <a:r>
              <a:rPr lang="en-US" baseline="0" dirty="0" err="1" smtClean="0"/>
              <a:t>uniek</a:t>
            </a:r>
            <a:r>
              <a:rPr lang="en-US" baseline="0" dirty="0" smtClean="0"/>
              <a:t> </a:t>
            </a:r>
            <a:r>
              <a:rPr lang="en-US" baseline="0" dirty="0" err="1" smtClean="0"/>
              <a:t>maakt</a:t>
            </a:r>
            <a:r>
              <a:rPr lang="en-US" baseline="0" dirty="0" smtClean="0"/>
              <a:t> </a:t>
            </a:r>
            <a:r>
              <a:rPr lang="en-US" baseline="0" dirty="0" err="1" smtClean="0">
                <a:sym typeface="Wingdings"/>
              </a:rPr>
              <a:t></a:t>
            </a:r>
            <a:r>
              <a:rPr lang="en-US" baseline="0" dirty="0" smtClean="0">
                <a:sym typeface="Wingdings"/>
              </a:rPr>
              <a:t> </a:t>
            </a:r>
            <a:r>
              <a:rPr lang="en-US" baseline="0" dirty="0" err="1" smtClean="0">
                <a:sym typeface="Wingdings"/>
              </a:rPr>
              <a:t>perceptie</a:t>
            </a:r>
            <a:r>
              <a:rPr lang="en-US" baseline="0" dirty="0" smtClean="0">
                <a:sym typeface="Wingdings"/>
              </a:rPr>
              <a:t> </a:t>
            </a:r>
            <a:r>
              <a:rPr lang="en-US" baseline="0" dirty="0" err="1" smtClean="0">
                <a:sym typeface="Wingdings"/>
              </a:rPr>
              <a:t>afstemmen</a:t>
            </a:r>
            <a:r>
              <a:rPr lang="en-US" baseline="0" dirty="0" smtClean="0">
                <a:sym typeface="Wingdings"/>
              </a:rPr>
              <a:t> op </a:t>
            </a:r>
            <a:r>
              <a:rPr lang="en-US" baseline="0" dirty="0" err="1" smtClean="0">
                <a:sym typeface="Wingdings"/>
              </a:rPr>
              <a:t>realiteit</a:t>
            </a:r>
            <a:r>
              <a:rPr lang="en-US" baseline="0" dirty="0" smtClean="0">
                <a:sym typeface="Wingdings"/>
              </a:rPr>
              <a:t> </a:t>
            </a:r>
            <a:r>
              <a:rPr lang="en-US" baseline="0" dirty="0" err="1" smtClean="0">
                <a:sym typeface="Wingdings"/>
              </a:rPr>
              <a:t></a:t>
            </a:r>
            <a:r>
              <a:rPr lang="en-US" baseline="0" dirty="0" smtClean="0">
                <a:sym typeface="Wingdings"/>
              </a:rPr>
              <a:t> </a:t>
            </a:r>
            <a:r>
              <a:rPr lang="en-US" baseline="0" dirty="0" err="1" smtClean="0">
                <a:sym typeface="Wingdings"/>
              </a:rPr>
              <a:t>grotere</a:t>
            </a:r>
            <a:r>
              <a:rPr lang="en-US" baseline="0" dirty="0" smtClean="0">
                <a:sym typeface="Wingdings"/>
              </a:rPr>
              <a:t> </a:t>
            </a:r>
            <a:r>
              <a:rPr lang="en-US" baseline="0" dirty="0" err="1" smtClean="0">
                <a:sym typeface="Wingdings"/>
              </a:rPr>
              <a:t>klanteninstroom</a:t>
            </a:r>
            <a:r>
              <a:rPr lang="en-US" baseline="0" dirty="0" smtClean="0">
                <a:sym typeface="Wingdings"/>
              </a:rPr>
              <a:t> </a:t>
            </a:r>
            <a:r>
              <a:rPr lang="en-US" baseline="0" dirty="0" err="1" smtClean="0">
                <a:sym typeface="Wingdings"/>
              </a:rPr>
              <a:t>genereren</a:t>
            </a:r>
            <a:r>
              <a:rPr lang="en-US" baseline="0" dirty="0" smtClean="0">
                <a:sym typeface="Wingdings"/>
              </a:rPr>
              <a:t>. </a:t>
            </a:r>
            <a:r>
              <a:rPr lang="en-US" baseline="0" dirty="0" err="1" smtClean="0">
                <a:sym typeface="Wingdings"/>
              </a:rPr>
              <a:t>Evenementen</a:t>
            </a:r>
            <a:r>
              <a:rPr lang="en-US" baseline="0" dirty="0" smtClean="0">
                <a:sym typeface="Wingdings"/>
              </a:rPr>
              <a:t> </a:t>
            </a:r>
            <a:r>
              <a:rPr lang="en-US" baseline="0" dirty="0" err="1" smtClean="0">
                <a:sym typeface="Wingdings"/>
              </a:rPr>
              <a:t>kunnen</a:t>
            </a:r>
            <a:r>
              <a:rPr lang="en-US" baseline="0" dirty="0" smtClean="0">
                <a:sym typeface="Wingdings"/>
              </a:rPr>
              <a:t> extra </a:t>
            </a:r>
            <a:r>
              <a:rPr lang="en-US" baseline="0" dirty="0" err="1" smtClean="0">
                <a:sym typeface="Wingdings"/>
              </a:rPr>
              <a:t>inkomsten</a:t>
            </a:r>
            <a:r>
              <a:rPr lang="en-US" baseline="0" dirty="0" smtClean="0">
                <a:sym typeface="Wingdings"/>
              </a:rPr>
              <a:t> </a:t>
            </a:r>
            <a:r>
              <a:rPr lang="en-US" baseline="0" dirty="0" err="1" smtClean="0">
                <a:sym typeface="Wingdings"/>
              </a:rPr>
              <a:t>betekenen</a:t>
            </a:r>
            <a:r>
              <a:rPr lang="en-US" baseline="0" dirty="0" smtClean="0">
                <a:sym typeface="Wingdings"/>
              </a:rPr>
              <a:t> </a:t>
            </a:r>
            <a:r>
              <a:rPr lang="en-US" baseline="0" dirty="0" err="1" smtClean="0">
                <a:sym typeface="Wingdings"/>
              </a:rPr>
              <a:t>voor</a:t>
            </a:r>
            <a:r>
              <a:rPr lang="en-US" baseline="0" dirty="0" smtClean="0">
                <a:sym typeface="Wingdings"/>
              </a:rPr>
              <a:t> </a:t>
            </a:r>
            <a:r>
              <a:rPr lang="en-US" baseline="0" dirty="0" err="1" smtClean="0">
                <a:sym typeface="Wingdings"/>
              </a:rPr>
              <a:t>horeca</a:t>
            </a:r>
            <a:r>
              <a:rPr lang="en-US" baseline="0" dirty="0" smtClean="0">
                <a:sym typeface="Wingdings"/>
              </a:rPr>
              <a:t> en </a:t>
            </a:r>
            <a:r>
              <a:rPr lang="en-US" baseline="0" dirty="0" err="1" smtClean="0">
                <a:sym typeface="Wingdings"/>
              </a:rPr>
              <a:t>horeca</a:t>
            </a:r>
            <a:r>
              <a:rPr lang="en-US" baseline="0" dirty="0" smtClean="0">
                <a:sym typeface="Wingdings"/>
              </a:rPr>
              <a:t> </a:t>
            </a:r>
            <a:r>
              <a:rPr lang="en-US" baseline="0" dirty="0" err="1" smtClean="0">
                <a:sym typeface="Wingdings"/>
              </a:rPr>
              <a:t>biedt</a:t>
            </a:r>
            <a:r>
              <a:rPr lang="en-US" baseline="0" dirty="0" smtClean="0">
                <a:sym typeface="Wingdings"/>
              </a:rPr>
              <a:t> </a:t>
            </a:r>
            <a:r>
              <a:rPr lang="en-US" baseline="0" dirty="0" err="1" smtClean="0">
                <a:sym typeface="Wingdings"/>
              </a:rPr>
              <a:t>meerwaarde</a:t>
            </a:r>
            <a:r>
              <a:rPr lang="en-US" baseline="0" dirty="0" smtClean="0">
                <a:sym typeface="Wingdings"/>
              </a:rPr>
              <a:t> </a:t>
            </a:r>
            <a:r>
              <a:rPr lang="en-US" baseline="0" dirty="0" err="1" smtClean="0">
                <a:sym typeface="Wingdings"/>
              </a:rPr>
              <a:t>aan</a:t>
            </a:r>
            <a:r>
              <a:rPr lang="en-US" baseline="0" dirty="0" smtClean="0">
                <a:sym typeface="Wingdings"/>
              </a:rPr>
              <a:t> comfort </a:t>
            </a:r>
            <a:r>
              <a:rPr lang="en-US" baseline="0" dirty="0" err="1" smtClean="0">
                <a:sym typeface="Wingdings"/>
              </a:rPr>
              <a:t>bezoekers</a:t>
            </a:r>
            <a:r>
              <a:rPr lang="en-US" baseline="0" dirty="0" smtClean="0">
                <a:sym typeface="Wingdings"/>
              </a:rPr>
              <a:t> </a:t>
            </a:r>
            <a:r>
              <a:rPr lang="en-US" baseline="0" dirty="0" err="1" smtClean="0">
                <a:sym typeface="Wingdings"/>
              </a:rPr>
              <a:t>evenementen</a:t>
            </a:r>
            <a:endParaRPr lang="en-US" baseline="0" dirty="0" smtClean="0">
              <a:sym typeface="Wingdings"/>
            </a:endParaRPr>
          </a:p>
          <a:p>
            <a:pPr marL="228600" indent="-228600">
              <a:buAutoNum type="arabicPeriod"/>
            </a:pPr>
            <a:endParaRPr lang="en-US" baseline="0" dirty="0" smtClean="0">
              <a:sym typeface="Wingdings"/>
            </a:endParaRPr>
          </a:p>
          <a:p>
            <a:pPr marL="228600" indent="-228600">
              <a:buAutoNum type="arabicPeriod"/>
            </a:pPr>
            <a:r>
              <a:rPr lang="en-US" baseline="0" dirty="0" smtClean="0">
                <a:sym typeface="Wingdings"/>
              </a:rPr>
              <a:t>Om tot </a:t>
            </a:r>
            <a:r>
              <a:rPr lang="en-US" baseline="0" dirty="0" err="1" smtClean="0">
                <a:sym typeface="Wingdings"/>
              </a:rPr>
              <a:t>een</a:t>
            </a:r>
            <a:r>
              <a:rPr lang="en-US" baseline="0" dirty="0" smtClean="0">
                <a:sym typeface="Wingdings"/>
              </a:rPr>
              <a:t> </a:t>
            </a:r>
            <a:r>
              <a:rPr lang="en-US" baseline="0" dirty="0" err="1" smtClean="0">
                <a:sym typeface="Wingdings"/>
              </a:rPr>
              <a:t>goede</a:t>
            </a:r>
            <a:r>
              <a:rPr lang="en-US" baseline="0" dirty="0" smtClean="0">
                <a:sym typeface="Wingdings"/>
              </a:rPr>
              <a:t> </a:t>
            </a:r>
            <a:r>
              <a:rPr lang="en-US" baseline="0" dirty="0" err="1" smtClean="0">
                <a:sym typeface="Wingdings"/>
              </a:rPr>
              <a:t>samenwerking</a:t>
            </a:r>
            <a:r>
              <a:rPr lang="en-US" baseline="0" dirty="0" smtClean="0">
                <a:sym typeface="Wingdings"/>
              </a:rPr>
              <a:t> </a:t>
            </a:r>
            <a:r>
              <a:rPr lang="en-US" baseline="0" dirty="0" err="1" smtClean="0">
                <a:sym typeface="Wingdings"/>
              </a:rPr>
              <a:t>te</a:t>
            </a:r>
            <a:r>
              <a:rPr lang="en-US" baseline="0" dirty="0" smtClean="0">
                <a:sym typeface="Wingdings"/>
              </a:rPr>
              <a:t> </a:t>
            </a:r>
            <a:r>
              <a:rPr lang="en-US" baseline="0" dirty="0" err="1" smtClean="0">
                <a:sym typeface="Wingdings"/>
              </a:rPr>
              <a:t>komen</a:t>
            </a:r>
            <a:r>
              <a:rPr lang="en-US" baseline="0" dirty="0" smtClean="0">
                <a:sym typeface="Wingdings"/>
              </a:rPr>
              <a:t> </a:t>
            </a:r>
            <a:r>
              <a:rPr lang="en-US" baseline="0" dirty="0" err="1" smtClean="0">
                <a:sym typeface="Wingdings"/>
              </a:rPr>
              <a:t></a:t>
            </a:r>
            <a:r>
              <a:rPr lang="en-US" baseline="0" dirty="0" smtClean="0">
                <a:sym typeface="Wingdings"/>
              </a:rPr>
              <a:t> </a:t>
            </a:r>
            <a:r>
              <a:rPr lang="en-US" baseline="0" dirty="0" err="1" smtClean="0">
                <a:sym typeface="Wingdings"/>
              </a:rPr>
              <a:t>ideeën</a:t>
            </a:r>
            <a:r>
              <a:rPr lang="en-US" baseline="0" dirty="0" smtClean="0">
                <a:sym typeface="Wingdings"/>
              </a:rPr>
              <a:t> </a:t>
            </a:r>
            <a:r>
              <a:rPr lang="en-US" baseline="0" dirty="0" err="1" smtClean="0">
                <a:sym typeface="Wingdings"/>
              </a:rPr>
              <a:t>genereren</a:t>
            </a:r>
            <a:r>
              <a:rPr lang="en-US" baseline="0" dirty="0" smtClean="0">
                <a:sym typeface="Wingdings"/>
              </a:rPr>
              <a:t>, </a:t>
            </a:r>
            <a:r>
              <a:rPr lang="en-US" baseline="0" dirty="0" err="1" smtClean="0">
                <a:sym typeface="Wingdings"/>
              </a:rPr>
              <a:t>initiatieven</a:t>
            </a:r>
            <a:r>
              <a:rPr lang="en-US" baseline="0" dirty="0" smtClean="0">
                <a:sym typeface="Wingdings"/>
              </a:rPr>
              <a:t> en </a:t>
            </a:r>
            <a:r>
              <a:rPr lang="en-US" baseline="0" dirty="0" err="1" smtClean="0">
                <a:sym typeface="Wingdings"/>
              </a:rPr>
              <a:t>voorstellen</a:t>
            </a:r>
            <a:r>
              <a:rPr lang="en-US" baseline="0" dirty="0" smtClean="0">
                <a:sym typeface="Wingdings"/>
              </a:rPr>
              <a:t> </a:t>
            </a:r>
            <a:r>
              <a:rPr lang="en-US" baseline="0" dirty="0" err="1" smtClean="0">
                <a:sym typeface="Wingdings"/>
              </a:rPr>
              <a:t>aftoetsen</a:t>
            </a:r>
            <a:r>
              <a:rPr lang="en-US" baseline="0" dirty="0" smtClean="0">
                <a:sym typeface="Wingdings"/>
              </a:rPr>
              <a:t>, </a:t>
            </a:r>
            <a:r>
              <a:rPr lang="en-US" baseline="0" dirty="0" err="1" smtClean="0">
                <a:sym typeface="Wingdings"/>
              </a:rPr>
              <a:t>activiteiten</a:t>
            </a:r>
            <a:r>
              <a:rPr lang="en-US" baseline="0" dirty="0" smtClean="0">
                <a:sym typeface="Wingdings"/>
              </a:rPr>
              <a:t> </a:t>
            </a:r>
            <a:r>
              <a:rPr lang="en-US" baseline="0" dirty="0" err="1" smtClean="0">
                <a:sym typeface="Wingdings"/>
              </a:rPr>
              <a:t>voorbereiden</a:t>
            </a:r>
            <a:r>
              <a:rPr lang="en-US" baseline="0" dirty="0" smtClean="0">
                <a:sym typeface="Wingdings"/>
              </a:rPr>
              <a:t>, </a:t>
            </a:r>
            <a:r>
              <a:rPr lang="en-US" baseline="0" dirty="0" err="1" smtClean="0">
                <a:sym typeface="Wingdings"/>
              </a:rPr>
              <a:t>moeilijke</a:t>
            </a:r>
            <a:r>
              <a:rPr lang="en-US" baseline="0" dirty="0" smtClean="0">
                <a:sym typeface="Wingdings"/>
              </a:rPr>
              <a:t> </a:t>
            </a:r>
            <a:r>
              <a:rPr lang="en-US" baseline="0" dirty="0" err="1" smtClean="0">
                <a:sym typeface="Wingdings"/>
              </a:rPr>
              <a:t>thema’s</a:t>
            </a:r>
            <a:r>
              <a:rPr lang="en-US" baseline="0" dirty="0" smtClean="0">
                <a:sym typeface="Wingdings"/>
              </a:rPr>
              <a:t> </a:t>
            </a:r>
            <a:r>
              <a:rPr lang="en-US" baseline="0" dirty="0" err="1" smtClean="0">
                <a:sym typeface="Wingdings"/>
              </a:rPr>
              <a:t>bespreken</a:t>
            </a:r>
            <a:r>
              <a:rPr lang="en-US" baseline="0" dirty="0" smtClean="0">
                <a:sym typeface="Wingdings"/>
              </a:rPr>
              <a:t> </a:t>
            </a:r>
            <a:r>
              <a:rPr lang="en-US" baseline="0" dirty="0" err="1" smtClean="0">
                <a:sym typeface="Wingdings"/>
              </a:rPr>
              <a:t></a:t>
            </a:r>
            <a:r>
              <a:rPr lang="en-US" baseline="0" dirty="0" smtClean="0">
                <a:sym typeface="Wingdings"/>
              </a:rPr>
              <a:t> </a:t>
            </a:r>
            <a:r>
              <a:rPr lang="en-US" baseline="0" dirty="0" err="1" smtClean="0">
                <a:sym typeface="Wingdings"/>
              </a:rPr>
              <a:t>openheid</a:t>
            </a:r>
            <a:r>
              <a:rPr lang="en-US" baseline="0" dirty="0" smtClean="0">
                <a:sym typeface="Wingdings"/>
              </a:rPr>
              <a:t>, </a:t>
            </a:r>
            <a:r>
              <a:rPr lang="en-US" baseline="0" dirty="0" err="1" smtClean="0">
                <a:sym typeface="Wingdings"/>
              </a:rPr>
              <a:t>positieve</a:t>
            </a:r>
            <a:r>
              <a:rPr lang="en-US" baseline="0" dirty="0" smtClean="0">
                <a:sym typeface="Wingdings"/>
              </a:rPr>
              <a:t> </a:t>
            </a:r>
            <a:r>
              <a:rPr lang="en-US" baseline="0" dirty="0" err="1" smtClean="0">
                <a:sym typeface="Wingdings"/>
              </a:rPr>
              <a:t>sfeer</a:t>
            </a:r>
            <a:r>
              <a:rPr lang="en-US" baseline="0" dirty="0" smtClean="0">
                <a:sym typeface="Wingdings"/>
              </a:rPr>
              <a:t> en </a:t>
            </a:r>
            <a:r>
              <a:rPr lang="en-US" baseline="0" dirty="0" err="1" smtClean="0">
                <a:sym typeface="Wingdings"/>
              </a:rPr>
              <a:t>goede</a:t>
            </a:r>
            <a:r>
              <a:rPr lang="en-US" baseline="0" dirty="0" smtClean="0">
                <a:sym typeface="Wingdings"/>
              </a:rPr>
              <a:t> </a:t>
            </a:r>
            <a:r>
              <a:rPr lang="en-US" baseline="0" dirty="0" err="1" smtClean="0">
                <a:sym typeface="Wingdings"/>
              </a:rPr>
              <a:t>samenwerking</a:t>
            </a:r>
            <a:r>
              <a:rPr lang="en-US" baseline="0" dirty="0" smtClean="0">
                <a:sym typeface="Wingdings"/>
              </a:rPr>
              <a:t> </a:t>
            </a:r>
            <a:r>
              <a:rPr lang="en-US" baseline="0" dirty="0" err="1" smtClean="0">
                <a:sym typeface="Wingdings"/>
              </a:rPr>
              <a:t></a:t>
            </a:r>
            <a:r>
              <a:rPr lang="en-US" baseline="0" dirty="0" smtClean="0">
                <a:sym typeface="Wingdings"/>
              </a:rPr>
              <a:t> </a:t>
            </a:r>
            <a:r>
              <a:rPr lang="en-US" baseline="0" dirty="0" err="1" smtClean="0">
                <a:sym typeface="Wingdings"/>
              </a:rPr>
              <a:t>uitbaters</a:t>
            </a:r>
            <a:r>
              <a:rPr lang="en-US" baseline="0" dirty="0" smtClean="0">
                <a:sym typeface="Wingdings"/>
              </a:rPr>
              <a:t> op de </a:t>
            </a:r>
            <a:r>
              <a:rPr lang="en-US" baseline="0" dirty="0" err="1" smtClean="0">
                <a:sym typeface="Wingdings"/>
              </a:rPr>
              <a:t>hoogte</a:t>
            </a:r>
            <a:r>
              <a:rPr lang="en-US" baseline="0" dirty="0" smtClean="0">
                <a:sym typeface="Wingdings"/>
              </a:rPr>
              <a:t> </a:t>
            </a:r>
            <a:r>
              <a:rPr lang="en-US" baseline="0" dirty="0" err="1" smtClean="0">
                <a:sym typeface="Wingdings"/>
              </a:rPr>
              <a:t>zijn</a:t>
            </a:r>
            <a:r>
              <a:rPr lang="en-US" baseline="0" dirty="0" smtClean="0">
                <a:sym typeface="Wingdings"/>
              </a:rPr>
              <a:t> van </a:t>
            </a:r>
            <a:r>
              <a:rPr lang="en-US" baseline="0" dirty="0" err="1" smtClean="0">
                <a:sym typeface="Wingdings"/>
              </a:rPr>
              <a:t>relevante</a:t>
            </a:r>
            <a:r>
              <a:rPr lang="en-US" baseline="0" dirty="0" smtClean="0">
                <a:sym typeface="Wingdings"/>
              </a:rPr>
              <a:t> </a:t>
            </a:r>
            <a:r>
              <a:rPr lang="en-US" baseline="0" dirty="0" err="1" smtClean="0">
                <a:sym typeface="Wingdings"/>
              </a:rPr>
              <a:t>beleidsmaterie</a:t>
            </a:r>
            <a:r>
              <a:rPr lang="en-US" baseline="0" dirty="0" smtClean="0">
                <a:sym typeface="Wingdings"/>
              </a:rPr>
              <a:t> </a:t>
            </a:r>
            <a:r>
              <a:rPr lang="en-US" baseline="0" dirty="0" err="1" smtClean="0">
                <a:sym typeface="Wingdings"/>
              </a:rPr>
              <a:t></a:t>
            </a:r>
            <a:r>
              <a:rPr lang="en-US" baseline="0" dirty="0" smtClean="0">
                <a:sym typeface="Wingdings"/>
              </a:rPr>
              <a:t> </a:t>
            </a:r>
            <a:r>
              <a:rPr lang="en-US" baseline="0" dirty="0" err="1" smtClean="0">
                <a:sym typeface="Wingdings"/>
              </a:rPr>
              <a:t>weten</a:t>
            </a:r>
            <a:r>
              <a:rPr lang="en-US" baseline="0" dirty="0" smtClean="0">
                <a:sym typeface="Wingdings"/>
              </a:rPr>
              <a:t> </a:t>
            </a:r>
            <a:r>
              <a:rPr lang="en-US" baseline="0" dirty="0" err="1" smtClean="0">
                <a:sym typeface="Wingdings"/>
              </a:rPr>
              <a:t>wat</a:t>
            </a:r>
            <a:r>
              <a:rPr lang="en-US" baseline="0" dirty="0" smtClean="0">
                <a:sym typeface="Wingdings"/>
              </a:rPr>
              <a:t> </a:t>
            </a:r>
            <a:r>
              <a:rPr lang="en-US" baseline="0" dirty="0" err="1" smtClean="0">
                <a:sym typeface="Wingdings"/>
              </a:rPr>
              <a:t>er</a:t>
            </a:r>
            <a:r>
              <a:rPr lang="en-US" baseline="0" dirty="0" smtClean="0">
                <a:sym typeface="Wingdings"/>
              </a:rPr>
              <a:t> </a:t>
            </a:r>
            <a:r>
              <a:rPr lang="en-US" baseline="0" dirty="0" err="1" smtClean="0">
                <a:sym typeface="Wingdings"/>
              </a:rPr>
              <a:t>speelt</a:t>
            </a:r>
            <a:r>
              <a:rPr lang="en-US" baseline="0" dirty="0" smtClean="0">
                <a:sym typeface="Wingdings"/>
              </a:rPr>
              <a:t> </a:t>
            </a:r>
            <a:r>
              <a:rPr lang="en-US" baseline="0" dirty="0" err="1" smtClean="0">
                <a:sym typeface="Wingdings"/>
              </a:rPr>
              <a:t>bij</a:t>
            </a:r>
            <a:r>
              <a:rPr lang="en-US" baseline="0" dirty="0" smtClean="0">
                <a:sym typeface="Wingdings"/>
              </a:rPr>
              <a:t> </a:t>
            </a:r>
            <a:r>
              <a:rPr lang="en-US" baseline="0" dirty="0" err="1" smtClean="0">
                <a:sym typeface="Wingdings"/>
              </a:rPr>
              <a:t>uitbaters</a:t>
            </a:r>
            <a:endParaRPr lang="en-US" baseline="0" dirty="0" smtClean="0">
              <a:sym typeface="Wingdings"/>
            </a:endParaRP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73A309B2-68C0-C344-97DA-9F454647D2FE}" type="slidenum">
              <a:rPr lang="nl-NL" smtClean="0"/>
              <a:pPr/>
              <a:t>41</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3.530</a:t>
            </a:r>
            <a:r>
              <a:rPr lang="en-US" baseline="0" dirty="0" smtClean="0"/>
              <a:t> </a:t>
            </a:r>
            <a:r>
              <a:rPr lang="en-US" baseline="0" dirty="0" err="1" smtClean="0"/>
              <a:t>overnachtingen</a:t>
            </a:r>
            <a:endParaRPr lang="en-US" baseline="0" dirty="0" smtClean="0"/>
          </a:p>
          <a:p>
            <a:r>
              <a:rPr lang="en-US" baseline="0" dirty="0" smtClean="0"/>
              <a:t>1.809 </a:t>
            </a:r>
            <a:r>
              <a:rPr lang="en-US" baseline="0" dirty="0" err="1" smtClean="0"/>
              <a:t>aankomsten</a:t>
            </a:r>
            <a:endParaRPr lang="en-US" baseline="0" dirty="0" smtClean="0"/>
          </a:p>
          <a:p>
            <a:endParaRPr lang="en-US" baseline="0" dirty="0" smtClean="0"/>
          </a:p>
          <a:p>
            <a:r>
              <a:rPr lang="en-US" baseline="0" dirty="0" err="1" smtClean="0"/>
              <a:t>Zowel</a:t>
            </a:r>
            <a:r>
              <a:rPr lang="en-US" baseline="0" dirty="0" smtClean="0"/>
              <a:t> </a:t>
            </a:r>
            <a:r>
              <a:rPr lang="en-US" baseline="0" dirty="0" err="1" smtClean="0"/>
              <a:t>vrijetijdstoerisme</a:t>
            </a:r>
            <a:r>
              <a:rPr lang="en-US" baseline="0" dirty="0" smtClean="0"/>
              <a:t> </a:t>
            </a:r>
            <a:r>
              <a:rPr lang="en-US" baseline="0" dirty="0" err="1" smtClean="0"/>
              <a:t>als</a:t>
            </a:r>
            <a:r>
              <a:rPr lang="en-US" baseline="0" dirty="0" smtClean="0"/>
              <a:t> </a:t>
            </a:r>
            <a:r>
              <a:rPr lang="en-US" baseline="0" dirty="0" err="1" smtClean="0"/>
              <a:t>zakelijk</a:t>
            </a:r>
            <a:r>
              <a:rPr lang="en-US" baseline="0" dirty="0" smtClean="0"/>
              <a:t> </a:t>
            </a:r>
            <a:r>
              <a:rPr lang="en-US" baseline="0" dirty="0" err="1" smtClean="0"/>
              <a:t>toerisme</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5</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Motivatie</a:t>
            </a:r>
            <a:r>
              <a:rPr lang="en-US" baseline="0" dirty="0" smtClean="0"/>
              <a:t>: 53% </a:t>
            </a:r>
            <a:r>
              <a:rPr lang="en-US" baseline="0" dirty="0" err="1" smtClean="0"/>
              <a:t>voor</a:t>
            </a:r>
            <a:r>
              <a:rPr lang="en-US" baseline="0" dirty="0" smtClean="0"/>
              <a:t> </a:t>
            </a:r>
            <a:r>
              <a:rPr lang="en-US" baseline="0" dirty="0" err="1" smtClean="0"/>
              <a:t>ontspannen</a:t>
            </a:r>
            <a:r>
              <a:rPr lang="en-US" baseline="0" dirty="0" smtClean="0"/>
              <a:t>, </a:t>
            </a:r>
            <a:r>
              <a:rPr lang="en-US" baseline="0" dirty="0" err="1" smtClean="0"/>
              <a:t>genieten</a:t>
            </a:r>
            <a:r>
              <a:rPr lang="en-US" baseline="0" dirty="0" smtClean="0"/>
              <a:t>, </a:t>
            </a:r>
            <a:r>
              <a:rPr lang="en-US" baseline="0" dirty="0" err="1" smtClean="0"/>
              <a:t>zichzelf</a:t>
            </a:r>
            <a:r>
              <a:rPr lang="en-US" baseline="0" dirty="0" smtClean="0"/>
              <a:t> </a:t>
            </a:r>
            <a:r>
              <a:rPr lang="en-US" baseline="0" dirty="0" err="1" smtClean="0"/>
              <a:t>verwennen</a:t>
            </a:r>
            <a:endParaRPr lang="en-US" baseline="0" dirty="0" smtClean="0"/>
          </a:p>
          <a:p>
            <a:endParaRPr lang="en-US" dirty="0" smtClean="0"/>
          </a:p>
          <a:p>
            <a:r>
              <a:rPr lang="en-US" b="1" dirty="0" err="1" smtClean="0"/>
              <a:t>Reisgezelschap</a:t>
            </a:r>
            <a:r>
              <a:rPr lang="en-US" dirty="0" smtClean="0"/>
              <a:t>:</a:t>
            </a:r>
            <a:r>
              <a:rPr lang="en-US" baseline="0" dirty="0" smtClean="0"/>
              <a:t> 34% </a:t>
            </a:r>
            <a:r>
              <a:rPr lang="en-US" baseline="0" dirty="0" err="1" smtClean="0"/>
              <a:t>zijn</a:t>
            </a:r>
            <a:r>
              <a:rPr lang="en-US" baseline="0" dirty="0" smtClean="0"/>
              <a:t> </a:t>
            </a:r>
            <a:r>
              <a:rPr lang="en-US" baseline="0" dirty="0" err="1" smtClean="0"/>
              <a:t>koppels</a:t>
            </a:r>
            <a:r>
              <a:rPr lang="en-US" baseline="0" dirty="0" smtClean="0"/>
              <a:t> </a:t>
            </a:r>
            <a:r>
              <a:rPr lang="en-US" baseline="0" dirty="0" err="1" smtClean="0"/>
              <a:t>zonder</a:t>
            </a:r>
            <a:r>
              <a:rPr lang="en-US" baseline="0" dirty="0" smtClean="0"/>
              <a:t> </a:t>
            </a:r>
            <a:r>
              <a:rPr lang="en-US" baseline="0" dirty="0" err="1" smtClean="0"/>
              <a:t>kinderen</a:t>
            </a:r>
            <a:endParaRPr lang="en-US" baseline="0" dirty="0" smtClean="0"/>
          </a:p>
          <a:p>
            <a:endParaRPr lang="en-US" baseline="0" dirty="0" smtClean="0"/>
          </a:p>
          <a:p>
            <a:r>
              <a:rPr lang="en-US" b="1" baseline="0" dirty="0" err="1" smtClean="0"/>
              <a:t>Geschatte</a:t>
            </a:r>
            <a:r>
              <a:rPr lang="en-US" b="1" baseline="0" dirty="0" smtClean="0"/>
              <a:t> </a:t>
            </a:r>
            <a:r>
              <a:rPr lang="en-US" b="1" baseline="0" dirty="0" err="1" smtClean="0"/>
              <a:t>leeftijd</a:t>
            </a:r>
            <a:r>
              <a:rPr lang="en-US" b="1" baseline="0" dirty="0" smtClean="0"/>
              <a:t> </a:t>
            </a:r>
            <a:r>
              <a:rPr lang="en-US" b="1" baseline="0" dirty="0" err="1" smtClean="0"/>
              <a:t>koppels</a:t>
            </a:r>
            <a:r>
              <a:rPr lang="en-US" baseline="0" dirty="0" smtClean="0"/>
              <a:t>: 42% is </a:t>
            </a:r>
            <a:r>
              <a:rPr lang="en-US" baseline="0" dirty="0" err="1" smtClean="0"/>
              <a:t>tussen</a:t>
            </a:r>
            <a:r>
              <a:rPr lang="en-US" baseline="0" dirty="0" smtClean="0"/>
              <a:t> 50 en 59 </a:t>
            </a:r>
            <a:r>
              <a:rPr lang="en-US" baseline="0" dirty="0" err="1" smtClean="0"/>
              <a:t>jaar</a:t>
            </a:r>
            <a:endParaRPr lang="en-US" baseline="0" dirty="0" smtClean="0"/>
          </a:p>
          <a:p>
            <a:endParaRPr lang="en-US" baseline="0" dirty="0" smtClean="0"/>
          </a:p>
          <a:p>
            <a:r>
              <a:rPr lang="en-US" b="1" baseline="0" dirty="0" err="1" smtClean="0"/>
              <a:t>Geschatte</a:t>
            </a:r>
            <a:r>
              <a:rPr lang="en-US" b="1" baseline="0" dirty="0" smtClean="0"/>
              <a:t> </a:t>
            </a:r>
            <a:r>
              <a:rPr lang="en-US" b="1" baseline="0" dirty="0" err="1" smtClean="0"/>
              <a:t>leeftijd</a:t>
            </a:r>
            <a:r>
              <a:rPr lang="en-US" b="1" baseline="0" dirty="0" smtClean="0"/>
              <a:t> </a:t>
            </a:r>
            <a:r>
              <a:rPr lang="en-US" b="1" baseline="0" dirty="0" err="1" smtClean="0"/>
              <a:t>vriendengroepen</a:t>
            </a:r>
            <a:r>
              <a:rPr lang="en-US" baseline="0" dirty="0" smtClean="0"/>
              <a:t>: 28% </a:t>
            </a:r>
            <a:r>
              <a:rPr lang="en-US" baseline="0" dirty="0" err="1" smtClean="0"/>
              <a:t>tussen</a:t>
            </a:r>
            <a:r>
              <a:rPr lang="en-US" baseline="0" dirty="0" smtClean="0"/>
              <a:t> 40 en 49 </a:t>
            </a:r>
            <a:r>
              <a:rPr lang="en-US" baseline="0" dirty="0" err="1" smtClean="0"/>
              <a:t>jaar</a:t>
            </a:r>
            <a:endParaRPr lang="en-US" baseline="0" dirty="0" smtClean="0"/>
          </a:p>
          <a:p>
            <a:endParaRPr lang="en-US" baseline="0" dirty="0" smtClean="0"/>
          </a:p>
          <a:p>
            <a:r>
              <a:rPr lang="en-US" b="1" baseline="0" dirty="0" err="1" smtClean="0"/>
              <a:t>Vervoersmiddel</a:t>
            </a:r>
            <a:r>
              <a:rPr lang="en-US" baseline="0" dirty="0" smtClean="0"/>
              <a:t>: 79% </a:t>
            </a:r>
            <a:r>
              <a:rPr lang="en-US" baseline="0" dirty="0" err="1" smtClean="0"/>
              <a:t>gaat</a:t>
            </a:r>
            <a:r>
              <a:rPr lang="en-US" baseline="0" dirty="0" smtClean="0"/>
              <a:t> met de auto op </a:t>
            </a:r>
            <a:r>
              <a:rPr lang="en-US" baseline="0" dirty="0" err="1" smtClean="0"/>
              <a:t>daguitstap</a:t>
            </a:r>
            <a:endParaRPr lang="en-US" baseline="0" dirty="0" smtClean="0"/>
          </a:p>
          <a:p>
            <a:endParaRPr lang="en-US" baseline="0" dirty="0" smtClean="0"/>
          </a:p>
          <a:p>
            <a:r>
              <a:rPr lang="en-US" b="1" baseline="0" dirty="0" err="1" smtClean="0"/>
              <a:t>Tijd</a:t>
            </a:r>
            <a:r>
              <a:rPr lang="en-US" b="1" baseline="0" dirty="0" smtClean="0"/>
              <a:t> </a:t>
            </a:r>
            <a:r>
              <a:rPr lang="en-US" b="1" baseline="0" dirty="0" err="1" smtClean="0"/>
              <a:t>ter</a:t>
            </a:r>
            <a:r>
              <a:rPr lang="en-US" b="1" baseline="0" dirty="0" smtClean="0"/>
              <a:t> </a:t>
            </a:r>
            <a:r>
              <a:rPr lang="en-US" b="1" baseline="0" dirty="0" err="1" smtClean="0"/>
              <a:t>plaatse</a:t>
            </a:r>
            <a:r>
              <a:rPr lang="en-US" baseline="0" dirty="0" smtClean="0"/>
              <a:t>: 41% </a:t>
            </a:r>
            <a:r>
              <a:rPr lang="en-US" baseline="0" dirty="0" err="1" smtClean="0"/>
              <a:t>spendeert</a:t>
            </a:r>
            <a:r>
              <a:rPr lang="en-US" baseline="0" dirty="0" smtClean="0"/>
              <a:t> 4 tot 8u </a:t>
            </a:r>
            <a:r>
              <a:rPr lang="en-US" baseline="0" dirty="0" err="1" smtClean="0"/>
              <a:t>ter</a:t>
            </a:r>
            <a:r>
              <a:rPr lang="en-US" baseline="0" dirty="0" smtClean="0"/>
              <a:t> </a:t>
            </a:r>
            <a:r>
              <a:rPr lang="en-US" baseline="0" dirty="0" err="1" smtClean="0"/>
              <a:t>plaatse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6</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23% </a:t>
            </a:r>
            <a:r>
              <a:rPr lang="en-US" dirty="0" err="1" smtClean="0"/>
              <a:t>geeft</a:t>
            </a:r>
            <a:r>
              <a:rPr lang="en-US" dirty="0" smtClean="0"/>
              <a:t> 0 euro </a:t>
            </a:r>
            <a:r>
              <a:rPr lang="en-US" dirty="0" err="1" smtClean="0"/>
              <a:t>uit</a:t>
            </a:r>
            <a:endParaRPr lang="en-US" dirty="0" smtClean="0"/>
          </a:p>
          <a:p>
            <a:r>
              <a:rPr lang="en-US" dirty="0" smtClean="0"/>
              <a:t>21% </a:t>
            </a:r>
            <a:r>
              <a:rPr lang="en-US" dirty="0" err="1" smtClean="0"/>
              <a:t>geeft</a:t>
            </a:r>
            <a:r>
              <a:rPr lang="en-US" dirty="0" smtClean="0"/>
              <a:t> 0 tot 25 euro </a:t>
            </a:r>
            <a:r>
              <a:rPr lang="en-US" dirty="0" err="1" smtClean="0"/>
              <a:t>uit</a:t>
            </a:r>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7</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err="1" smtClean="0"/>
              <a:t>Toerisme</a:t>
            </a:r>
            <a:r>
              <a:rPr lang="en-US" dirty="0" smtClean="0"/>
              <a:t> </a:t>
            </a:r>
            <a:r>
              <a:rPr lang="en-US" dirty="0" err="1" smtClean="0"/>
              <a:t>heeft</a:t>
            </a:r>
            <a:r>
              <a:rPr lang="en-US" dirty="0" smtClean="0"/>
              <a:t> </a:t>
            </a:r>
            <a:r>
              <a:rPr lang="en-US" dirty="0" err="1" smtClean="0"/>
              <a:t>nog</a:t>
            </a:r>
            <a:r>
              <a:rPr lang="en-US" dirty="0" smtClean="0"/>
              <a:t> </a:t>
            </a:r>
            <a:r>
              <a:rPr lang="en-US" dirty="0" err="1" smtClean="0"/>
              <a:t>veel</a:t>
            </a:r>
            <a:r>
              <a:rPr lang="en-US" dirty="0" smtClean="0"/>
              <a:t> </a:t>
            </a:r>
            <a:r>
              <a:rPr lang="en-US" dirty="0" err="1" smtClean="0"/>
              <a:t>potentieel</a:t>
            </a:r>
            <a:r>
              <a:rPr lang="en-US" dirty="0" smtClean="0"/>
              <a:t> </a:t>
            </a:r>
            <a:r>
              <a:rPr lang="en-US" dirty="0" err="1" smtClean="0"/>
              <a:t>zonder</a:t>
            </a:r>
            <a:r>
              <a:rPr lang="en-US" dirty="0" smtClean="0"/>
              <a:t> </a:t>
            </a:r>
            <a:r>
              <a:rPr lang="en-US" dirty="0" err="1" smtClean="0"/>
              <a:t>risico</a:t>
            </a:r>
            <a:r>
              <a:rPr lang="en-US" dirty="0" smtClean="0"/>
              <a:t> op </a:t>
            </a:r>
            <a:r>
              <a:rPr lang="en-US" dirty="0" err="1" smtClean="0"/>
              <a:t>overdruk</a:t>
            </a:r>
            <a:r>
              <a:rPr lang="en-US" dirty="0" smtClean="0"/>
              <a:t> </a:t>
            </a:r>
            <a:r>
              <a:rPr lang="en-US" dirty="0" err="1" smtClean="0"/>
              <a:t>voor</a:t>
            </a:r>
            <a:r>
              <a:rPr lang="en-US" dirty="0" smtClean="0"/>
              <a:t> de </a:t>
            </a:r>
            <a:r>
              <a:rPr lang="en-US" dirty="0" err="1" smtClean="0"/>
              <a:t>leefbaarheid</a:t>
            </a:r>
            <a:r>
              <a:rPr lang="en-US" dirty="0" smtClean="0"/>
              <a:t> van de </a:t>
            </a:r>
            <a:r>
              <a:rPr lang="en-US" dirty="0" err="1" smtClean="0"/>
              <a:t>gemeente</a:t>
            </a:r>
            <a:endParaRPr lang="en-US" dirty="0" smtClean="0"/>
          </a:p>
          <a:p>
            <a:pPr marL="228600" indent="-228600">
              <a:buAutoNum type="arabicPeriod"/>
            </a:pPr>
            <a:endParaRPr lang="en-US" dirty="0" smtClean="0"/>
          </a:p>
          <a:p>
            <a:pPr marL="228600" indent="-228600">
              <a:buAutoNum type="arabicPeriod"/>
            </a:pPr>
            <a:r>
              <a:rPr lang="en-US" dirty="0" err="1" smtClean="0"/>
              <a:t>Momenteel</a:t>
            </a:r>
            <a:r>
              <a:rPr lang="en-US" dirty="0" smtClean="0"/>
              <a:t> </a:t>
            </a:r>
            <a:r>
              <a:rPr lang="en-US" dirty="0" err="1" smtClean="0"/>
              <a:t>te</a:t>
            </a:r>
            <a:r>
              <a:rPr lang="en-US" baseline="0" dirty="0" smtClean="0"/>
              <a:t> </a:t>
            </a:r>
            <a:r>
              <a:rPr lang="en-US" baseline="0" dirty="0" err="1" smtClean="0"/>
              <a:t>weinig</a:t>
            </a:r>
            <a:r>
              <a:rPr lang="en-US" baseline="0" dirty="0" smtClean="0"/>
              <a:t> </a:t>
            </a:r>
            <a:r>
              <a:rPr lang="en-US" baseline="0" dirty="0" err="1" smtClean="0"/>
              <a:t>onderscheidend</a:t>
            </a:r>
            <a:r>
              <a:rPr lang="en-US" baseline="0" dirty="0" smtClean="0"/>
              <a:t> en mist </a:t>
            </a:r>
            <a:r>
              <a:rPr lang="en-US" baseline="0" dirty="0" err="1" smtClean="0"/>
              <a:t>profiel</a:t>
            </a:r>
            <a:r>
              <a:rPr lang="en-US" baseline="0" dirty="0" smtClean="0"/>
              <a:t>. </a:t>
            </a:r>
            <a:r>
              <a:rPr lang="en-US" baseline="0" dirty="0" err="1" smtClean="0"/>
              <a:t>Heeft</a:t>
            </a:r>
            <a:r>
              <a:rPr lang="en-US" baseline="0" dirty="0" smtClean="0"/>
              <a:t> </a:t>
            </a:r>
            <a:r>
              <a:rPr lang="en-US" baseline="0" dirty="0" err="1" smtClean="0"/>
              <a:t>nog</a:t>
            </a:r>
            <a:r>
              <a:rPr lang="en-US" baseline="0" dirty="0" smtClean="0"/>
              <a:t> </a:t>
            </a:r>
            <a:r>
              <a:rPr lang="en-US" baseline="0" dirty="0" err="1" smtClean="0"/>
              <a:t>geen</a:t>
            </a:r>
            <a:r>
              <a:rPr lang="en-US" baseline="0" dirty="0" smtClean="0"/>
              <a:t> </a:t>
            </a:r>
            <a:r>
              <a:rPr lang="en-US" baseline="0" dirty="0" err="1" smtClean="0"/>
              <a:t>bovenlokale</a:t>
            </a:r>
            <a:r>
              <a:rPr lang="en-US" baseline="0" dirty="0" smtClean="0"/>
              <a:t> </a:t>
            </a:r>
            <a:r>
              <a:rPr lang="en-US" baseline="0" dirty="0" err="1" smtClean="0"/>
              <a:t>uitstraling</a:t>
            </a:r>
            <a:r>
              <a:rPr lang="en-US" baseline="0" dirty="0" smtClean="0"/>
              <a:t> op </a:t>
            </a:r>
            <a:r>
              <a:rPr lang="en-US" baseline="0" dirty="0" err="1" smtClean="0"/>
              <a:t>toeristisch</a:t>
            </a:r>
            <a:r>
              <a:rPr lang="en-US" baseline="0" dirty="0" smtClean="0"/>
              <a:t> </a:t>
            </a:r>
            <a:r>
              <a:rPr lang="en-US" baseline="0" dirty="0" err="1" smtClean="0"/>
              <a:t>vlak</a:t>
            </a:r>
            <a:r>
              <a:rPr lang="en-US" baseline="0" dirty="0" smtClean="0"/>
              <a:t>, de </a:t>
            </a:r>
            <a:r>
              <a:rPr lang="en-US" baseline="0" dirty="0" err="1" smtClean="0"/>
              <a:t>aanwezige</a:t>
            </a:r>
            <a:r>
              <a:rPr lang="en-US" baseline="0" dirty="0" smtClean="0"/>
              <a:t> </a:t>
            </a:r>
            <a:r>
              <a:rPr lang="en-US" baseline="0" dirty="0" err="1" smtClean="0"/>
              <a:t>aantrekkelijke</a:t>
            </a:r>
            <a:r>
              <a:rPr lang="en-US" baseline="0" dirty="0" smtClean="0"/>
              <a:t> </a:t>
            </a:r>
            <a:r>
              <a:rPr lang="en-US" baseline="0" dirty="0" err="1" smtClean="0"/>
              <a:t>elementen</a:t>
            </a:r>
            <a:r>
              <a:rPr lang="en-US" baseline="0" dirty="0" smtClean="0"/>
              <a:t> </a:t>
            </a:r>
            <a:r>
              <a:rPr lang="en-US" baseline="0" dirty="0" err="1" smtClean="0"/>
              <a:t>zijn</a:t>
            </a:r>
            <a:r>
              <a:rPr lang="en-US" baseline="0" dirty="0" smtClean="0"/>
              <a:t> </a:t>
            </a:r>
            <a:r>
              <a:rPr lang="en-US" baseline="0" dirty="0" err="1" smtClean="0"/>
              <a:t>onvoldoende</a:t>
            </a:r>
            <a:r>
              <a:rPr lang="en-US" baseline="0" dirty="0" smtClean="0"/>
              <a:t> </a:t>
            </a:r>
            <a:r>
              <a:rPr lang="en-US" baseline="0" dirty="0" err="1" smtClean="0"/>
              <a:t>geclusterd</a:t>
            </a:r>
            <a:r>
              <a:rPr lang="en-US" baseline="0" dirty="0" smtClean="0"/>
              <a:t>, </a:t>
            </a:r>
            <a:r>
              <a:rPr lang="en-US" baseline="0" dirty="0" err="1" smtClean="0"/>
              <a:t>inhoudelijk</a:t>
            </a:r>
            <a:r>
              <a:rPr lang="en-US" baseline="0" dirty="0" smtClean="0"/>
              <a:t> </a:t>
            </a:r>
            <a:r>
              <a:rPr lang="en-US" baseline="0" dirty="0" err="1" smtClean="0"/>
              <a:t>uitgewerkt</a:t>
            </a:r>
            <a:r>
              <a:rPr lang="en-US" baseline="0" dirty="0" smtClean="0"/>
              <a:t> en </a:t>
            </a:r>
            <a:r>
              <a:rPr lang="en-US" baseline="0" dirty="0" err="1" smtClean="0"/>
              <a:t>te</a:t>
            </a:r>
            <a:r>
              <a:rPr lang="en-US" baseline="0" dirty="0" smtClean="0"/>
              <a:t> </a:t>
            </a:r>
            <a:r>
              <a:rPr lang="en-US" baseline="0" dirty="0" err="1" smtClean="0"/>
              <a:t>weinig</a:t>
            </a:r>
            <a:r>
              <a:rPr lang="en-US" baseline="0" dirty="0" smtClean="0"/>
              <a:t> </a:t>
            </a:r>
            <a:r>
              <a:rPr lang="en-US" baseline="0" dirty="0" err="1" smtClean="0"/>
              <a:t>verankerd</a:t>
            </a:r>
            <a:r>
              <a:rPr lang="en-US" baseline="0" dirty="0" smtClean="0"/>
              <a:t> in </a:t>
            </a:r>
            <a:r>
              <a:rPr lang="en-US" baseline="0" dirty="0" err="1" smtClean="0"/>
              <a:t>een</a:t>
            </a:r>
            <a:r>
              <a:rPr lang="en-US" baseline="0" dirty="0" smtClean="0"/>
              <a:t> </a:t>
            </a:r>
            <a:r>
              <a:rPr lang="en-US" baseline="0" dirty="0" err="1" smtClean="0"/>
              <a:t>concreet</a:t>
            </a:r>
            <a:r>
              <a:rPr lang="en-US" baseline="0" dirty="0" smtClean="0"/>
              <a:t> </a:t>
            </a:r>
            <a:r>
              <a:rPr lang="en-US" baseline="0" dirty="0" err="1" smtClean="0"/>
              <a:t>aanbod</a:t>
            </a:r>
            <a:r>
              <a:rPr lang="en-US" baseline="0" dirty="0" smtClean="0"/>
              <a:t>.</a:t>
            </a:r>
          </a:p>
          <a:p>
            <a:pPr marL="228600" indent="-228600">
              <a:buAutoNum type="arabicPeriod"/>
            </a:pPr>
            <a:endParaRPr lang="en-US" baseline="0" dirty="0" smtClean="0"/>
          </a:p>
          <a:p>
            <a:pPr marL="228600" indent="-228600">
              <a:buAutoNum type="arabicPeriod"/>
            </a:pPr>
            <a:r>
              <a:rPr lang="en-US" baseline="0" dirty="0" err="1" smtClean="0"/>
              <a:t>Nog</a:t>
            </a:r>
            <a:r>
              <a:rPr lang="en-US" baseline="0" dirty="0" smtClean="0"/>
              <a:t> </a:t>
            </a:r>
            <a:r>
              <a:rPr lang="en-US" baseline="0" dirty="0" err="1" smtClean="0"/>
              <a:t>veen</a:t>
            </a:r>
            <a:r>
              <a:rPr lang="en-US" baseline="0" dirty="0" smtClean="0"/>
              <a:t> </a:t>
            </a:r>
            <a:r>
              <a:rPr lang="en-US" baseline="0" dirty="0" err="1" smtClean="0"/>
              <a:t>potentieel</a:t>
            </a:r>
            <a:r>
              <a:rPr lang="en-US" baseline="0" dirty="0" smtClean="0"/>
              <a:t> op de </a:t>
            </a:r>
            <a:r>
              <a:rPr lang="en-US" baseline="0" dirty="0" err="1" smtClean="0"/>
              <a:t>Vlaamse</a:t>
            </a:r>
            <a:r>
              <a:rPr lang="en-US" baseline="0" dirty="0" smtClean="0"/>
              <a:t> </a:t>
            </a:r>
            <a:r>
              <a:rPr lang="en-US" baseline="0" dirty="0" err="1" smtClean="0"/>
              <a:t>markt</a:t>
            </a:r>
            <a:r>
              <a:rPr lang="en-US" baseline="0" dirty="0" smtClean="0"/>
              <a:t>. Pro-</a:t>
            </a:r>
            <a:r>
              <a:rPr lang="en-US" baseline="0" dirty="0" err="1" smtClean="0"/>
              <a:t>actief</a:t>
            </a:r>
            <a:r>
              <a:rPr lang="en-US" baseline="0" dirty="0" smtClean="0"/>
              <a:t> </a:t>
            </a:r>
            <a:r>
              <a:rPr lang="en-US" baseline="0" dirty="0" err="1" smtClean="0"/>
              <a:t>inzetten</a:t>
            </a:r>
            <a:r>
              <a:rPr lang="en-US" baseline="0" dirty="0" smtClean="0"/>
              <a:t> op de </a:t>
            </a:r>
            <a:r>
              <a:rPr lang="en-US" baseline="0" dirty="0" err="1" smtClean="0"/>
              <a:t>bekendheid</a:t>
            </a:r>
            <a:r>
              <a:rPr lang="en-US" baseline="0" dirty="0" smtClean="0"/>
              <a:t> en het imago </a:t>
            </a:r>
            <a:r>
              <a:rPr lang="en-US" baseline="0" dirty="0" err="1" smtClean="0"/>
              <a:t>voor</a:t>
            </a:r>
            <a:r>
              <a:rPr lang="en-US" baseline="0" dirty="0" smtClean="0"/>
              <a:t> </a:t>
            </a:r>
            <a:r>
              <a:rPr lang="en-US" baseline="0" dirty="0" err="1" smtClean="0"/>
              <a:t>aantrekken</a:t>
            </a:r>
            <a:r>
              <a:rPr lang="en-US" baseline="0" dirty="0" smtClean="0"/>
              <a:t> van </a:t>
            </a:r>
            <a:r>
              <a:rPr lang="en-US" baseline="0" dirty="0" err="1" smtClean="0"/>
              <a:t>bezoekers</a:t>
            </a:r>
            <a:endParaRPr lang="en-US" baseline="0" dirty="0" smtClean="0"/>
          </a:p>
          <a:p>
            <a:pPr marL="228600" indent="-228600">
              <a:buAutoNum type="arabicPeriod"/>
            </a:pPr>
            <a:endParaRPr lang="en-US" baseline="0" dirty="0" smtClean="0"/>
          </a:p>
          <a:p>
            <a:pPr marL="228600" indent="-228600">
              <a:buAutoNum type="arabicPeriod"/>
            </a:pPr>
            <a:r>
              <a:rPr lang="en-US" baseline="0" dirty="0" smtClean="0"/>
              <a:t>Klein </a:t>
            </a:r>
            <a:r>
              <a:rPr lang="en-US" baseline="0" dirty="0" err="1" smtClean="0"/>
              <a:t>beleidsdomein</a:t>
            </a:r>
            <a:r>
              <a:rPr lang="en-US" baseline="0" dirty="0" smtClean="0"/>
              <a:t> en </a:t>
            </a:r>
            <a:r>
              <a:rPr lang="en-US" baseline="0" dirty="0" err="1" smtClean="0"/>
              <a:t>weinig</a:t>
            </a:r>
            <a:r>
              <a:rPr lang="en-US" baseline="0" dirty="0" smtClean="0"/>
              <a:t> </a:t>
            </a:r>
            <a:r>
              <a:rPr lang="en-US" baseline="0" dirty="0" err="1" smtClean="0"/>
              <a:t>gewicht</a:t>
            </a:r>
            <a:r>
              <a:rPr lang="en-US" baseline="0" dirty="0" smtClean="0"/>
              <a:t> op </a:t>
            </a:r>
            <a:r>
              <a:rPr lang="en-US" baseline="0" dirty="0" err="1" smtClean="0"/>
              <a:t>andere</a:t>
            </a:r>
            <a:r>
              <a:rPr lang="en-US" baseline="0" dirty="0" smtClean="0"/>
              <a:t> </a:t>
            </a:r>
            <a:r>
              <a:rPr lang="en-US" baseline="0" dirty="0" err="1" smtClean="0"/>
              <a:t>beleidsdomeinen</a:t>
            </a:r>
            <a:r>
              <a:rPr lang="en-US" baseline="0" dirty="0" smtClean="0"/>
              <a:t>. </a:t>
            </a:r>
            <a:r>
              <a:rPr lang="en-US" baseline="0" dirty="0" err="1" smtClean="0"/>
              <a:t>Nood</a:t>
            </a:r>
            <a:r>
              <a:rPr lang="en-US" baseline="0" dirty="0" smtClean="0"/>
              <a:t> </a:t>
            </a:r>
            <a:r>
              <a:rPr lang="en-US" baseline="0" dirty="0" err="1" smtClean="0"/>
              <a:t>aan</a:t>
            </a:r>
            <a:r>
              <a:rPr lang="en-US" baseline="0" dirty="0" smtClean="0"/>
              <a:t> </a:t>
            </a:r>
            <a:r>
              <a:rPr lang="en-US" baseline="0" dirty="0" err="1" smtClean="0"/>
              <a:t>meer</a:t>
            </a:r>
            <a:r>
              <a:rPr lang="en-US" baseline="0" dirty="0" smtClean="0"/>
              <a:t> </a:t>
            </a:r>
            <a:r>
              <a:rPr lang="en-US" baseline="0" dirty="0" err="1" smtClean="0"/>
              <a:t>strategische</a:t>
            </a:r>
            <a:r>
              <a:rPr lang="en-US" baseline="0" dirty="0" smtClean="0"/>
              <a:t> en </a:t>
            </a:r>
            <a:r>
              <a:rPr lang="en-US" baseline="0" dirty="0" err="1" smtClean="0"/>
              <a:t>planmatige</a:t>
            </a:r>
            <a:r>
              <a:rPr lang="en-US" baseline="0" dirty="0" smtClean="0"/>
              <a:t> </a:t>
            </a:r>
            <a:r>
              <a:rPr lang="en-US" baseline="0" dirty="0" err="1" smtClean="0"/>
              <a:t>aanpak</a:t>
            </a:r>
            <a:r>
              <a:rPr lang="en-US" baseline="0" dirty="0" smtClean="0"/>
              <a:t> die </a:t>
            </a:r>
            <a:r>
              <a:rPr lang="en-US" baseline="0" dirty="0" err="1" smtClean="0"/>
              <a:t>ook</a:t>
            </a:r>
            <a:r>
              <a:rPr lang="en-US" baseline="0" dirty="0" smtClean="0"/>
              <a:t> pro-</a:t>
            </a:r>
            <a:r>
              <a:rPr lang="en-US" baseline="0" dirty="0" err="1" smtClean="0"/>
              <a:t>activiteit</a:t>
            </a:r>
            <a:r>
              <a:rPr lang="en-US" baseline="0" dirty="0" smtClean="0"/>
              <a:t> van </a:t>
            </a:r>
            <a:r>
              <a:rPr lang="en-US" baseline="0" dirty="0" err="1" smtClean="0"/>
              <a:t>betrokkenen</a:t>
            </a:r>
            <a:r>
              <a:rPr lang="en-US" baseline="0" dirty="0" smtClean="0"/>
              <a:t> </a:t>
            </a:r>
            <a:r>
              <a:rPr lang="en-US" baseline="0" dirty="0" err="1" smtClean="0"/>
              <a:t>vereist</a:t>
            </a:r>
            <a:r>
              <a:rPr lang="en-US" baseline="0" dirty="0" smtClean="0"/>
              <a:t>.</a:t>
            </a:r>
          </a:p>
          <a:p>
            <a:pPr marL="228600" indent="-228600">
              <a:buAutoNum type="arabicPeriod"/>
            </a:pPr>
            <a:endParaRPr lang="en-US" baseline="0" dirty="0" smtClean="0"/>
          </a:p>
          <a:p>
            <a:pPr marL="228600" indent="-228600">
              <a:buAutoNum type="arabicPeriod"/>
            </a:pPr>
            <a:r>
              <a:rPr lang="en-US" baseline="0" dirty="0" err="1" smtClean="0"/>
              <a:t>Hefboomeffecten</a:t>
            </a:r>
            <a:r>
              <a:rPr lang="en-US" baseline="0" dirty="0" smtClean="0"/>
              <a:t> </a:t>
            </a:r>
            <a:r>
              <a:rPr lang="en-US" baseline="0" dirty="0" err="1" smtClean="0"/>
              <a:t>creëren</a:t>
            </a:r>
            <a:r>
              <a:rPr lang="en-US" baseline="0" dirty="0" smtClean="0"/>
              <a:t>. </a:t>
            </a:r>
            <a:r>
              <a:rPr lang="en-US" baseline="0" dirty="0" err="1" smtClean="0"/>
              <a:t>Mogelijke</a:t>
            </a:r>
            <a:r>
              <a:rPr lang="en-US" baseline="0" dirty="0" smtClean="0"/>
              <a:t> partners: </a:t>
            </a:r>
            <a:r>
              <a:rPr lang="en-US" baseline="0" dirty="0" err="1" smtClean="0"/>
              <a:t>Hoeilaartse</a:t>
            </a:r>
            <a:r>
              <a:rPr lang="en-US" baseline="0" dirty="0" smtClean="0"/>
              <a:t> </a:t>
            </a:r>
            <a:r>
              <a:rPr lang="en-US" baseline="0" dirty="0" err="1" smtClean="0"/>
              <a:t>toeristische</a:t>
            </a:r>
            <a:r>
              <a:rPr lang="en-US" baseline="0" dirty="0" smtClean="0"/>
              <a:t> en </a:t>
            </a:r>
            <a:r>
              <a:rPr lang="en-US" baseline="0" dirty="0" err="1" smtClean="0"/>
              <a:t>horecasector</a:t>
            </a:r>
            <a:r>
              <a:rPr lang="en-US" baseline="0" dirty="0" smtClean="0"/>
              <a:t>, </a:t>
            </a:r>
            <a:r>
              <a:rPr lang="en-US" baseline="0" dirty="0" err="1" smtClean="0"/>
              <a:t>andere</a:t>
            </a:r>
            <a:r>
              <a:rPr lang="en-US" baseline="0" dirty="0" smtClean="0"/>
              <a:t> </a:t>
            </a:r>
            <a:r>
              <a:rPr lang="en-US" baseline="0" dirty="0" err="1" smtClean="0"/>
              <a:t>beleidsdomeinen</a:t>
            </a:r>
            <a:r>
              <a:rPr lang="en-US" baseline="0" dirty="0" smtClean="0"/>
              <a:t>, </a:t>
            </a:r>
            <a:r>
              <a:rPr lang="en-US" baseline="0" dirty="0" err="1" smtClean="0"/>
              <a:t>andere</a:t>
            </a:r>
            <a:r>
              <a:rPr lang="en-US" baseline="0" dirty="0" smtClean="0"/>
              <a:t> </a:t>
            </a:r>
            <a:r>
              <a:rPr lang="en-US" baseline="0" dirty="0" err="1" smtClean="0"/>
              <a:t>gemeenten</a:t>
            </a:r>
            <a:r>
              <a:rPr lang="en-US" baseline="0" dirty="0" smtClean="0"/>
              <a:t> </a:t>
            </a:r>
            <a:r>
              <a:rPr lang="en-US" baseline="0" dirty="0" err="1" smtClean="0"/>
              <a:t>uit</a:t>
            </a:r>
            <a:r>
              <a:rPr lang="en-US" baseline="0" dirty="0" smtClean="0"/>
              <a:t> </a:t>
            </a:r>
            <a:r>
              <a:rPr lang="en-US" baseline="0" dirty="0" err="1" smtClean="0"/>
              <a:t>Druivenstreek</a:t>
            </a:r>
            <a:r>
              <a:rPr lang="en-US" baseline="0" dirty="0" smtClean="0"/>
              <a:t>, </a:t>
            </a:r>
            <a:r>
              <a:rPr lang="en-US" baseline="0" dirty="0" err="1" smtClean="0"/>
              <a:t>provincie</a:t>
            </a:r>
            <a:r>
              <a:rPr lang="en-US" baseline="0" dirty="0" smtClean="0"/>
              <a:t> </a:t>
            </a:r>
            <a:r>
              <a:rPr lang="en-US" baseline="0" dirty="0" err="1" smtClean="0"/>
              <a:t>Vlaams</a:t>
            </a:r>
            <a:r>
              <a:rPr lang="en-US" baseline="0" dirty="0" smtClean="0"/>
              <a:t>-Brabant en </a:t>
            </a:r>
            <a:r>
              <a:rPr lang="en-US" baseline="0" dirty="0" err="1" smtClean="0"/>
              <a:t>toerisme</a:t>
            </a:r>
            <a:r>
              <a:rPr lang="en-US" baseline="0" dirty="0" smtClean="0"/>
              <a:t> </a:t>
            </a:r>
            <a:r>
              <a:rPr lang="en-US" baseline="0" dirty="0" err="1" smtClean="0"/>
              <a:t>Vlaanderen</a:t>
            </a:r>
            <a:endParaRPr lang="en-US" baseline="0" dirty="0" smtClean="0"/>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12</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sz="1200" kern="1200" dirty="0" err="1" smtClean="0">
                <a:solidFill>
                  <a:schemeClr val="tx1"/>
                </a:solidFill>
                <a:latin typeface="+mn-lt"/>
                <a:ea typeface="+mn-ea"/>
                <a:cs typeface="+mn-cs"/>
              </a:rPr>
              <a:t>Natuurinvest</a:t>
            </a:r>
            <a:r>
              <a:rPr lang="nl-NL" sz="1200" kern="1200" dirty="0" smtClean="0">
                <a:solidFill>
                  <a:schemeClr val="tx1"/>
                </a:solidFill>
                <a:latin typeface="+mn-lt"/>
                <a:ea typeface="+mn-ea"/>
                <a:cs typeface="+mn-cs"/>
              </a:rPr>
              <a:t> en ANB dienen bij Toerisme Vlaanderen een toeristisch hefboomproject in onder de naam ‘Mysterieus en Majestueus’. </a:t>
            </a:r>
          </a:p>
          <a:p>
            <a:r>
              <a:rPr lang="nl-NL" sz="1200" kern="1200" dirty="0" smtClean="0">
                <a:solidFill>
                  <a:schemeClr val="tx1"/>
                </a:solidFill>
                <a:latin typeface="+mn-lt"/>
                <a:ea typeface="+mn-ea"/>
                <a:cs typeface="+mn-cs"/>
              </a:rPr>
              <a:t>Dit hefboomproject wil de  internationale </a:t>
            </a:r>
            <a:r>
              <a:rPr lang="nl-NL" sz="1200" kern="1200" dirty="0" err="1" smtClean="0">
                <a:solidFill>
                  <a:schemeClr val="tx1"/>
                </a:solidFill>
                <a:latin typeface="+mn-lt"/>
                <a:ea typeface="+mn-ea"/>
                <a:cs typeface="+mn-cs"/>
              </a:rPr>
              <a:t>alure</a:t>
            </a:r>
            <a:r>
              <a:rPr lang="nl-NL" sz="1200" kern="1200" dirty="0" smtClean="0">
                <a:solidFill>
                  <a:schemeClr val="tx1"/>
                </a:solidFill>
                <a:latin typeface="+mn-lt"/>
                <a:ea typeface="+mn-ea"/>
                <a:cs typeface="+mn-cs"/>
              </a:rPr>
              <a:t> van het </a:t>
            </a:r>
            <a:r>
              <a:rPr lang="nl-NL" sz="1200" kern="1200" dirty="0" err="1" smtClean="0">
                <a:solidFill>
                  <a:schemeClr val="tx1"/>
                </a:solidFill>
                <a:latin typeface="+mn-lt"/>
                <a:ea typeface="+mn-ea"/>
                <a:cs typeface="+mn-cs"/>
              </a:rPr>
              <a:t>Zoniënwoud</a:t>
            </a:r>
            <a:r>
              <a:rPr lang="nl-NL" sz="1200" kern="1200" dirty="0" smtClean="0">
                <a:solidFill>
                  <a:schemeClr val="tx1"/>
                </a:solidFill>
                <a:latin typeface="+mn-lt"/>
                <a:ea typeface="+mn-ea"/>
                <a:cs typeface="+mn-cs"/>
              </a:rPr>
              <a:t> te ontsluiten in de poort </a:t>
            </a:r>
            <a:r>
              <a:rPr lang="nl-NL" sz="1200" kern="1200" dirty="0" err="1" smtClean="0">
                <a:solidFill>
                  <a:schemeClr val="tx1"/>
                </a:solidFill>
                <a:latin typeface="+mn-lt"/>
                <a:ea typeface="+mn-ea"/>
                <a:cs typeface="+mn-cs"/>
              </a:rPr>
              <a:t>Groenendaal</a:t>
            </a:r>
            <a:r>
              <a:rPr lang="nl-NL" sz="1200" kern="1200" dirty="0" smtClean="0">
                <a:solidFill>
                  <a:schemeClr val="tx1"/>
                </a:solidFill>
                <a:latin typeface="+mn-lt"/>
                <a:ea typeface="+mn-ea"/>
                <a:cs typeface="+mn-cs"/>
              </a:rPr>
              <a:t>, de belangrijkste van de 6 voorziene onthaalpoorten van het woud.</a:t>
            </a:r>
            <a:endParaRPr lang="en-GB" sz="1200" kern="1200" dirty="0" smtClean="0">
              <a:solidFill>
                <a:schemeClr val="tx1"/>
              </a:solidFill>
              <a:latin typeface="+mn-lt"/>
              <a:ea typeface="+mn-ea"/>
              <a:cs typeface="+mn-cs"/>
            </a:endParaRP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Hier beleven toeristen vanaf juni 2020 een onvergetelijke zintuiglijke ervaring – die hen inwijdt in de grandeur </a:t>
            </a:r>
            <a:r>
              <a:rPr lang="nl-NL" sz="1200" kern="1200" dirty="0" err="1" smtClean="0">
                <a:solidFill>
                  <a:schemeClr val="tx1"/>
                </a:solidFill>
                <a:latin typeface="+mn-lt"/>
                <a:ea typeface="+mn-ea"/>
                <a:cs typeface="+mn-cs"/>
              </a:rPr>
              <a:t>én</a:t>
            </a:r>
            <a:r>
              <a:rPr lang="nl-NL" sz="1200" kern="1200" dirty="0" smtClean="0">
                <a:solidFill>
                  <a:schemeClr val="tx1"/>
                </a:solidFill>
                <a:latin typeface="+mn-lt"/>
                <a:ea typeface="+mn-ea"/>
                <a:cs typeface="+mn-cs"/>
              </a:rPr>
              <a:t> de geheimen van het </a:t>
            </a:r>
            <a:r>
              <a:rPr lang="nl-NL" sz="1200" kern="1200" dirty="0" err="1" smtClean="0">
                <a:solidFill>
                  <a:schemeClr val="tx1"/>
                </a:solidFill>
                <a:latin typeface="+mn-lt"/>
                <a:ea typeface="+mn-ea"/>
                <a:cs typeface="+mn-cs"/>
              </a:rPr>
              <a:t>Zoniënwoud</a:t>
            </a:r>
            <a:r>
              <a:rPr lang="nl-NL" sz="1200" kern="1200" dirty="0" smtClean="0">
                <a:solidFill>
                  <a:schemeClr val="tx1"/>
                </a:solidFill>
                <a:latin typeface="+mn-lt"/>
                <a:ea typeface="+mn-ea"/>
                <a:cs typeface="+mn-cs"/>
              </a:rPr>
              <a:t>. Een innovatief mixed </a:t>
            </a:r>
            <a:r>
              <a:rPr lang="nl-NL" sz="1200" kern="1200" dirty="0" err="1" smtClean="0">
                <a:solidFill>
                  <a:schemeClr val="tx1"/>
                </a:solidFill>
                <a:latin typeface="+mn-lt"/>
                <a:ea typeface="+mn-ea"/>
                <a:cs typeface="+mn-cs"/>
              </a:rPr>
              <a:t>reality</a:t>
            </a:r>
            <a:r>
              <a:rPr lang="nl-NL" sz="1200" kern="1200" dirty="0" smtClean="0">
                <a:solidFill>
                  <a:schemeClr val="tx1"/>
                </a:solidFill>
                <a:latin typeface="+mn-lt"/>
                <a:ea typeface="+mn-ea"/>
                <a:cs typeface="+mn-cs"/>
              </a:rPr>
              <a:t> parcours verbindt symbolische plekken in het woud. Het dompelt de bezoekers  onder in de meest krachtige natuur van ons land en neemt hen mee in het universum van Europese machthebbers, monniken en kunstenaars die Brussel en omgeving eeuwenlang mee uitbouwden tot een cultureel en spiritueel centrum.</a:t>
            </a:r>
            <a:endParaRPr lang="en-GB"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Concreet bestaat het project uit:</a:t>
            </a:r>
            <a:endParaRPr lang="en-GB"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 een lang hybride hoogteparcours, dat bezoekers toelaat het bos vanuit een ander perspectief te beleven</a:t>
            </a:r>
            <a:endParaRPr lang="en-GB"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 een volledig heringericht belevingscentrum, met de modernste technieken, in het huidige Bosmuseum, </a:t>
            </a:r>
            <a:r>
              <a:rPr lang="nl-NL" sz="1200" kern="1200" dirty="0" err="1" smtClean="0">
                <a:solidFill>
                  <a:schemeClr val="tx1"/>
                </a:solidFill>
                <a:latin typeface="+mn-lt"/>
                <a:ea typeface="+mn-ea"/>
                <a:cs typeface="+mn-cs"/>
              </a:rPr>
              <a:t>mét</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reca</a:t>
            </a:r>
            <a:r>
              <a:rPr lang="nl-NL" sz="1200" kern="1200" dirty="0" smtClean="0">
                <a:solidFill>
                  <a:schemeClr val="tx1"/>
                </a:solidFill>
                <a:latin typeface="+mn-lt"/>
                <a:ea typeface="+mn-ea"/>
                <a:cs typeface="+mn-cs"/>
              </a:rPr>
              <a:t> (in concessie) die focust op streekproducten.</a:t>
            </a:r>
            <a:endParaRPr lang="en-GB"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 een beleving in de vroegere priorijsite en -kerk die daarvoor bezoekbaar gemaakt wordt.</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3A309B2-68C0-C344-97DA-9F454647D2FE}" type="slidenum">
              <a:rPr lang="nl-NL" smtClean="0"/>
              <a:pPr/>
              <a:t>13</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noProof="0" dirty="0" smtClean="0"/>
              <a:t>Hoe Hoeilaart</a:t>
            </a:r>
            <a:r>
              <a:rPr lang="nl-BE" baseline="0" noProof="0" dirty="0" smtClean="0"/>
              <a:t> positioneren naar de toekomst – hoe percipiëren door bezoekers ivg met concurrerende steden/gemeenten?</a:t>
            </a:r>
          </a:p>
          <a:p>
            <a:r>
              <a:rPr lang="nl-BE" baseline="0" noProof="0" dirty="0" smtClean="0"/>
              <a:t>Op sterke en eenduidge manier nestelen in de hoofden van de doelgroepen</a:t>
            </a:r>
          </a:p>
          <a:p>
            <a:endParaRPr lang="nl-BE" baseline="0" noProof="0" dirty="0" smtClean="0"/>
          </a:p>
          <a:p>
            <a:pPr>
              <a:buFont typeface="Wingdings" pitchFamily="-106" charset="2"/>
              <a:buChar char="à"/>
            </a:pPr>
            <a:r>
              <a:rPr lang="en-US" baseline="0" noProof="0" dirty="0" smtClean="0">
                <a:sym typeface="Wingdings"/>
              </a:rPr>
              <a:t>Concept hard </a:t>
            </a:r>
            <a:r>
              <a:rPr lang="en-US" baseline="0" noProof="0" dirty="0" err="1" smtClean="0">
                <a:sym typeface="Wingdings"/>
              </a:rPr>
              <a:t>maken</a:t>
            </a:r>
            <a:r>
              <a:rPr lang="en-US" baseline="0" noProof="0" dirty="0" smtClean="0">
                <a:sym typeface="Wingdings"/>
              </a:rPr>
              <a:t> </a:t>
            </a:r>
            <a:r>
              <a:rPr lang="en-US" baseline="0" noProof="0" dirty="0" err="1" smtClean="0">
                <a:sym typeface="Wingdings"/>
              </a:rPr>
              <a:t>dat</a:t>
            </a:r>
            <a:r>
              <a:rPr lang="en-US" baseline="0" noProof="0" dirty="0" smtClean="0">
                <a:sym typeface="Wingdings"/>
              </a:rPr>
              <a:t> </a:t>
            </a:r>
            <a:r>
              <a:rPr lang="en-US" baseline="0" noProof="0" dirty="0" err="1" smtClean="0">
                <a:sym typeface="Wingdings"/>
              </a:rPr>
              <a:t>toekomstgericht</a:t>
            </a:r>
            <a:r>
              <a:rPr lang="en-US" baseline="0" noProof="0" dirty="0" smtClean="0">
                <a:sym typeface="Wingdings"/>
              </a:rPr>
              <a:t> en </a:t>
            </a:r>
            <a:r>
              <a:rPr lang="en-US" baseline="0" noProof="0" dirty="0" err="1" smtClean="0">
                <a:sym typeface="Wingdings"/>
              </a:rPr>
              <a:t>communiceerbaar</a:t>
            </a:r>
            <a:r>
              <a:rPr lang="en-US" baseline="0" noProof="0" dirty="0" smtClean="0">
                <a:sym typeface="Wingdings"/>
              </a:rPr>
              <a:t> is</a:t>
            </a:r>
          </a:p>
        </p:txBody>
      </p:sp>
      <p:sp>
        <p:nvSpPr>
          <p:cNvPr id="4" name="Slide Number Placeholder 3"/>
          <p:cNvSpPr>
            <a:spLocks noGrp="1"/>
          </p:cNvSpPr>
          <p:nvPr>
            <p:ph type="sldNum" sz="quarter" idx="10"/>
          </p:nvPr>
        </p:nvSpPr>
        <p:spPr/>
        <p:txBody>
          <a:bodyPr/>
          <a:lstStyle/>
          <a:p>
            <a:fld id="{73A309B2-68C0-C344-97DA-9F454647D2FE}" type="slidenum">
              <a:rPr lang="nl-NL" smtClean="0"/>
              <a:pPr/>
              <a:t>14</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Toeristisch</a:t>
            </a:r>
            <a:r>
              <a:rPr lang="en-US" dirty="0" smtClean="0"/>
              <a:t> </a:t>
            </a:r>
            <a:r>
              <a:rPr lang="en-US" dirty="0" err="1" smtClean="0"/>
              <a:t>potentieel</a:t>
            </a:r>
            <a:r>
              <a:rPr lang="en-US" dirty="0" smtClean="0"/>
              <a:t> </a:t>
            </a:r>
            <a:r>
              <a:rPr lang="en-US" dirty="0" err="1" smtClean="0"/>
              <a:t>verder</a:t>
            </a:r>
            <a:r>
              <a:rPr lang="en-US" dirty="0" smtClean="0"/>
              <a:t> </a:t>
            </a:r>
            <a:r>
              <a:rPr lang="en-US" dirty="0" err="1" smtClean="0"/>
              <a:t>ontwikkelen</a:t>
            </a:r>
            <a:r>
              <a:rPr lang="en-US" dirty="0" smtClean="0"/>
              <a:t> en </a:t>
            </a:r>
            <a:r>
              <a:rPr lang="en-US" dirty="0" err="1" smtClean="0"/>
              <a:t>promoten</a:t>
            </a:r>
            <a:r>
              <a:rPr lang="en-US" dirty="0" smtClean="0"/>
              <a:t> </a:t>
            </a:r>
            <a:r>
              <a:rPr lang="en-US" dirty="0" err="1" smtClean="0">
                <a:sym typeface="Wingdings"/>
              </a:rPr>
              <a:t></a:t>
            </a:r>
            <a:r>
              <a:rPr lang="en-US" dirty="0" smtClean="0">
                <a:sym typeface="Wingdings"/>
              </a:rPr>
              <a:t> </a:t>
            </a:r>
            <a:r>
              <a:rPr lang="en-US" dirty="0" err="1" smtClean="0">
                <a:sym typeface="Wingdings"/>
              </a:rPr>
              <a:t>investeren</a:t>
            </a:r>
            <a:endParaRPr lang="en-US" dirty="0" smtClean="0">
              <a:sym typeface="Wingdings"/>
            </a:endParaRPr>
          </a:p>
          <a:p>
            <a:r>
              <a:rPr lang="en-US" dirty="0" err="1" smtClean="0">
                <a:sym typeface="Wingdings"/>
              </a:rPr>
              <a:t>Werk</a:t>
            </a:r>
            <a:r>
              <a:rPr lang="en-US" baseline="0" dirty="0" smtClean="0">
                <a:sym typeface="Wingdings"/>
              </a:rPr>
              <a:t> </a:t>
            </a:r>
            <a:r>
              <a:rPr lang="en-US" baseline="0" dirty="0" err="1" smtClean="0">
                <a:sym typeface="Wingdings"/>
              </a:rPr>
              <a:t>maken</a:t>
            </a:r>
            <a:r>
              <a:rPr lang="en-US" baseline="0" dirty="0" smtClean="0">
                <a:sym typeface="Wingdings"/>
              </a:rPr>
              <a:t> van </a:t>
            </a:r>
            <a:r>
              <a:rPr lang="en-US" baseline="0" dirty="0" err="1" smtClean="0">
                <a:sym typeface="Wingdings"/>
              </a:rPr>
              <a:t>een</a:t>
            </a:r>
            <a:r>
              <a:rPr lang="en-US" baseline="0" dirty="0" smtClean="0">
                <a:sym typeface="Wingdings"/>
              </a:rPr>
              <a:t> </a:t>
            </a:r>
            <a:r>
              <a:rPr lang="en-US" baseline="0" dirty="0" err="1" smtClean="0">
                <a:sym typeface="Wingdings"/>
              </a:rPr>
              <a:t>sterke</a:t>
            </a:r>
            <a:r>
              <a:rPr lang="en-US" baseline="0" dirty="0" smtClean="0">
                <a:sym typeface="Wingdings"/>
              </a:rPr>
              <a:t> </a:t>
            </a:r>
            <a:r>
              <a:rPr lang="en-US" baseline="0" dirty="0" err="1" smtClean="0">
                <a:sym typeface="Wingdings"/>
              </a:rPr>
              <a:t>toeristische</a:t>
            </a:r>
            <a:r>
              <a:rPr lang="en-US" baseline="0" dirty="0" smtClean="0">
                <a:sym typeface="Wingdings"/>
              </a:rPr>
              <a:t> </a:t>
            </a:r>
            <a:r>
              <a:rPr lang="en-US" baseline="0" dirty="0" err="1" smtClean="0">
                <a:sym typeface="Wingdings"/>
              </a:rPr>
              <a:t>profilering</a:t>
            </a:r>
            <a:endParaRPr lang="en-US" baseline="0" dirty="0" smtClean="0">
              <a:sym typeface="Wingdings"/>
            </a:endParaRPr>
          </a:p>
          <a:p>
            <a:r>
              <a:rPr lang="en-US" baseline="0" dirty="0" err="1" smtClean="0">
                <a:sym typeface="Wingdings"/>
              </a:rPr>
              <a:t>Zowel</a:t>
            </a:r>
            <a:r>
              <a:rPr lang="en-US" baseline="0" dirty="0" smtClean="0">
                <a:sym typeface="Wingdings"/>
              </a:rPr>
              <a:t> </a:t>
            </a:r>
            <a:r>
              <a:rPr lang="en-US" baseline="0" dirty="0" err="1" smtClean="0">
                <a:sym typeface="Wingdings"/>
              </a:rPr>
              <a:t>inzetten</a:t>
            </a:r>
            <a:r>
              <a:rPr lang="en-US" baseline="0" dirty="0" smtClean="0">
                <a:sym typeface="Wingdings"/>
              </a:rPr>
              <a:t> op </a:t>
            </a:r>
            <a:r>
              <a:rPr lang="en-US" baseline="0" dirty="0" err="1" smtClean="0">
                <a:sym typeface="Wingdings"/>
              </a:rPr>
              <a:t>verblijfstoerisme</a:t>
            </a:r>
            <a:r>
              <a:rPr lang="en-US" baseline="0" dirty="0" smtClean="0">
                <a:sym typeface="Wingdings"/>
              </a:rPr>
              <a:t> </a:t>
            </a:r>
            <a:r>
              <a:rPr lang="en-US" baseline="0" dirty="0" err="1" smtClean="0">
                <a:sym typeface="Wingdings"/>
              </a:rPr>
              <a:t>als</a:t>
            </a:r>
            <a:r>
              <a:rPr lang="en-US" baseline="0" dirty="0" smtClean="0">
                <a:sym typeface="Wingdings"/>
              </a:rPr>
              <a:t> MICE (</a:t>
            </a:r>
            <a:r>
              <a:rPr lang="en-US" baseline="0" dirty="0" err="1" smtClean="0">
                <a:sym typeface="Wingdings"/>
              </a:rPr>
              <a:t>associaties</a:t>
            </a:r>
            <a:r>
              <a:rPr lang="en-US" baseline="0" dirty="0" smtClean="0">
                <a:sym typeface="Wingdings"/>
              </a:rPr>
              <a:t>, </a:t>
            </a:r>
            <a:r>
              <a:rPr lang="en-US" baseline="0" dirty="0" err="1" smtClean="0">
                <a:sym typeface="Wingdings"/>
              </a:rPr>
              <a:t>bedrijven</a:t>
            </a:r>
            <a:r>
              <a:rPr lang="en-US" baseline="0" dirty="0" smtClean="0">
                <a:sym typeface="Wingdings"/>
              </a:rPr>
              <a:t> en </a:t>
            </a:r>
            <a:r>
              <a:rPr lang="en-US" baseline="0" dirty="0" err="1" smtClean="0">
                <a:sym typeface="Wingdings"/>
              </a:rPr>
              <a:t>congresorganisatoren</a:t>
            </a:r>
            <a:r>
              <a:rPr lang="en-US" baseline="0" dirty="0" smtClean="0">
                <a:sym typeface="Wingdings"/>
              </a:rPr>
              <a:t>)</a:t>
            </a:r>
            <a:endParaRPr lang="en-US" dirty="0"/>
          </a:p>
        </p:txBody>
      </p:sp>
      <p:sp>
        <p:nvSpPr>
          <p:cNvPr id="4" name="Slide Number Placeholder 3"/>
          <p:cNvSpPr>
            <a:spLocks noGrp="1"/>
          </p:cNvSpPr>
          <p:nvPr>
            <p:ph type="sldNum" sz="quarter" idx="10"/>
          </p:nvPr>
        </p:nvSpPr>
        <p:spPr/>
        <p:txBody>
          <a:bodyPr/>
          <a:lstStyle/>
          <a:p>
            <a:fld id="{73A309B2-68C0-C344-97DA-9F454647D2FE}" type="slidenum">
              <a:rPr lang="nl-NL" smtClean="0"/>
              <a:pPr/>
              <a:t>15</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Gemeente Hoeilaart</a:t>
            </a:r>
            <a:endParaRPr lang="nl-NL"/>
          </a:p>
        </p:txBody>
      </p:sp>
      <p:sp>
        <p:nvSpPr>
          <p:cNvPr id="6" name="Slide Number Placeholder 5"/>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
        <p:nvSpPr>
          <p:cNvPr id="8" name="Rechthoek 7"/>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 name="Rechthoek 6"/>
          <p:cNvSpPr/>
          <p:nvPr userDrawn="1"/>
        </p:nvSpPr>
        <p:spPr>
          <a:xfrm>
            <a:off x="434138" y="1077238"/>
            <a:ext cx="8275724" cy="5353227"/>
          </a:xfrm>
          <a:prstGeom prst="rect">
            <a:avLst/>
          </a:prstGeom>
          <a:solidFill>
            <a:srgbClr val="E5200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dirty="0" smtClean="0"/>
              <a:t> </a:t>
            </a:r>
            <a:endParaRPr lang="nl-NL" dirty="0"/>
          </a:p>
        </p:txBody>
      </p:sp>
      <p:sp>
        <p:nvSpPr>
          <p:cNvPr id="4" name="Date Placeholder 3"/>
          <p:cNvSpPr>
            <a:spLocks noGrp="1"/>
          </p:cNvSpPr>
          <p:nvPr>
            <p:ph type="dt" sz="half" idx="10"/>
          </p:nvPr>
        </p:nvSpPr>
        <p:spPr>
          <a:xfrm>
            <a:off x="7561413" y="665163"/>
            <a:ext cx="1156960" cy="365125"/>
          </a:xfrm>
          <a:prstGeom prst="rect">
            <a:avLst/>
          </a:prstGeom>
        </p:spPr>
        <p:txBody>
          <a:bodyPr/>
          <a:lstStyle>
            <a:lvl1pPr algn="r">
              <a:defRPr/>
            </a:lvl1pPr>
          </a:lstStyle>
          <a:p>
            <a:r>
              <a:rPr lang="nl-BE" smtClean="0"/>
              <a:t>7/02/17</a:t>
            </a:r>
            <a:endParaRPr lang="nl-NL" dirty="0"/>
          </a:p>
        </p:txBody>
      </p:sp>
      <p:sp>
        <p:nvSpPr>
          <p:cNvPr id="2" name="Title 1"/>
          <p:cNvSpPr>
            <a:spLocks noGrp="1"/>
          </p:cNvSpPr>
          <p:nvPr>
            <p:ph type="ctrTitle"/>
          </p:nvPr>
        </p:nvSpPr>
        <p:spPr>
          <a:xfrm>
            <a:off x="1772435" y="3076596"/>
            <a:ext cx="5586608" cy="677255"/>
          </a:xfrm>
        </p:spPr>
        <p:txBody>
          <a:bodyPr anchor="t">
            <a:normAutofit/>
          </a:bodyPr>
          <a:lstStyle>
            <a:lvl1pPr algn="l">
              <a:defRPr sz="3600">
                <a:solidFill>
                  <a:schemeClr val="bg1"/>
                </a:solidFill>
              </a:defRPr>
            </a:lvl1pPr>
          </a:lstStyle>
          <a:p>
            <a:r>
              <a:rPr lang="nl-NL" dirty="0" smtClean="0"/>
              <a:t>Titelstijl van model bewerken</a:t>
            </a:r>
            <a:endParaRPr lang="en-US" dirty="0"/>
          </a:p>
        </p:txBody>
      </p:sp>
      <p:sp>
        <p:nvSpPr>
          <p:cNvPr id="3" name="Subtitle 2"/>
          <p:cNvSpPr>
            <a:spLocks noGrp="1"/>
          </p:cNvSpPr>
          <p:nvPr>
            <p:ph type="subTitle" idx="1"/>
          </p:nvPr>
        </p:nvSpPr>
        <p:spPr>
          <a:xfrm>
            <a:off x="1772434" y="3879629"/>
            <a:ext cx="5586609" cy="10227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smtClean="0"/>
              <a:t>Klik om de ondertitelstijl van het model te bewerken</a:t>
            </a:r>
            <a:endParaRPr lang="en-US" dirty="0"/>
          </a:p>
        </p:txBody>
      </p:sp>
      <p:sp>
        <p:nvSpPr>
          <p:cNvPr id="9" name="Rechthoek 8"/>
          <p:cNvSpPr/>
          <p:nvPr userDrawn="1"/>
        </p:nvSpPr>
        <p:spPr>
          <a:xfrm>
            <a:off x="611960" y="985347"/>
            <a:ext cx="2150029" cy="814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bg1"/>
              </a:solidFill>
            </a:endParaRPr>
          </a:p>
        </p:txBody>
      </p:sp>
      <p:pic>
        <p:nvPicPr>
          <p:cNvPr id="10" name="Picture 8" descr="nelson_logo_algemeen_rgb.jpg"/>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1306" y="672232"/>
            <a:ext cx="1742515" cy="912642"/>
          </a:xfrm>
          <a:prstGeom prst="rect">
            <a:avLst/>
          </a:prstGeom>
        </p:spPr>
      </p:pic>
      <p:cxnSp>
        <p:nvCxnSpPr>
          <p:cNvPr id="11" name="Rechte verbindingslijn 10"/>
          <p:cNvCxnSpPr/>
          <p:nvPr userDrawn="1"/>
        </p:nvCxnSpPr>
        <p:spPr>
          <a:xfrm>
            <a:off x="1728592" y="3076596"/>
            <a:ext cx="0" cy="1557666"/>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Rechthoek 8"/>
          <p:cNvSpPr/>
          <p:nvPr userDrawn="1"/>
        </p:nvSpPr>
        <p:spPr>
          <a:xfrm>
            <a:off x="611960" y="5638009"/>
            <a:ext cx="2150029" cy="10734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bg1"/>
              </a:solidFill>
            </a:endParaRPr>
          </a:p>
        </p:txBody>
      </p:sp>
      <p:pic>
        <p:nvPicPr>
          <p:cNvPr id="13" name="Picture 12" descr=":vlaams-brabant-cmyk_tcm5-102781.pdf"/>
          <p:cNvPicPr/>
          <p:nvPr userDrawn="1"/>
        </p:nvPicPr>
        <mc:AlternateContent xmlns:ma="http://schemas.microsoft.com/office/mac/drawingml/2008/main">
          <mc:Choice Requires="ma">
            <p:blipFill>
              <a:blip r:embed="rId3"/>
              <a:srcRect/>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rcRect/>
              <a:stretch>
                <a:fillRect/>
              </a:stretch>
            </p:blipFill>
          </mc:Fallback>
        </mc:AlternateContent>
        <p:spPr bwMode="auto">
          <a:xfrm>
            <a:off x="930714" y="6020563"/>
            <a:ext cx="1189209" cy="690905"/>
          </a:xfrm>
          <a:prstGeom prst="rect">
            <a:avLst/>
          </a:prstGeom>
          <a:noFill/>
          <a:ln w="9525">
            <a:noFill/>
            <a:miter lim="800000"/>
            <a:headEnd/>
            <a:tailEnd/>
          </a:ln>
        </p:spPr>
      </p:pic>
      <p:sp>
        <p:nvSpPr>
          <p:cNvPr id="14" name="TextBox 13"/>
          <p:cNvSpPr txBox="1"/>
          <p:nvPr userDrawn="1"/>
        </p:nvSpPr>
        <p:spPr>
          <a:xfrm>
            <a:off x="821306" y="5711195"/>
            <a:ext cx="1633107" cy="261610"/>
          </a:xfrm>
          <a:prstGeom prst="rect">
            <a:avLst/>
          </a:prstGeom>
          <a:noFill/>
        </p:spPr>
        <p:txBody>
          <a:bodyPr wrap="square" rtlCol="0">
            <a:spAutoFit/>
          </a:bodyPr>
          <a:lstStyle/>
          <a:p>
            <a:r>
              <a:rPr lang="en-US" sz="1100" dirty="0" smtClean="0">
                <a:solidFill>
                  <a:srgbClr val="565656"/>
                </a:solidFill>
                <a:latin typeface="+mj-lt"/>
              </a:rPr>
              <a:t>Met de </a:t>
            </a:r>
            <a:r>
              <a:rPr lang="en-US" sz="1100" dirty="0" err="1" smtClean="0">
                <a:solidFill>
                  <a:srgbClr val="565656"/>
                </a:solidFill>
                <a:latin typeface="+mj-lt"/>
              </a:rPr>
              <a:t>steun</a:t>
            </a:r>
            <a:r>
              <a:rPr lang="en-US" sz="1100" dirty="0" smtClean="0">
                <a:solidFill>
                  <a:srgbClr val="565656"/>
                </a:solidFill>
                <a:latin typeface="+mj-lt"/>
              </a:rPr>
              <a:t> van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65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Titelstijl van model bewerken</a:t>
            </a:r>
            <a:endParaRPr lang="en-US" dirty="0"/>
          </a:p>
        </p:txBody>
      </p:sp>
      <p:sp>
        <p:nvSpPr>
          <p:cNvPr id="3" name="Content Placeholder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5" name="Footer Placeholder 4"/>
          <p:cNvSpPr>
            <a:spLocks noGrp="1"/>
          </p:cNvSpPr>
          <p:nvPr>
            <p:ph type="ftr" sz="quarter" idx="11"/>
          </p:nvPr>
        </p:nvSpPr>
        <p:spPr/>
        <p:txBody>
          <a:bodyPr/>
          <a:lstStyle/>
          <a:p>
            <a:r>
              <a:rPr lang="en-US" smtClean="0"/>
              <a:t>Gemeente Hoeilaart</a:t>
            </a:r>
            <a:endParaRPr lang="nl-NL"/>
          </a:p>
        </p:txBody>
      </p:sp>
      <p:sp>
        <p:nvSpPr>
          <p:cNvPr id="6" name="Slide Number Placeholder 5"/>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594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935271" y="3055186"/>
            <a:ext cx="6329229" cy="762417"/>
          </a:xfrm>
        </p:spPr>
        <p:txBody>
          <a:bodyPr anchor="t">
            <a:normAutofit/>
          </a:bodyPr>
          <a:lstStyle>
            <a:lvl1pPr>
              <a:defRPr sz="3600"/>
            </a:lvl1pPr>
          </a:lstStyle>
          <a:p>
            <a:r>
              <a:rPr lang="nl-NL" dirty="0" smtClean="0"/>
              <a:t>Titelstijl van model bewerken</a:t>
            </a:r>
            <a:endParaRPr lang="en-US" dirty="0"/>
          </a:p>
        </p:txBody>
      </p:sp>
      <p:sp>
        <p:nvSpPr>
          <p:cNvPr id="3" name="Text Placeholder 2"/>
          <p:cNvSpPr>
            <a:spLocks noGrp="1"/>
          </p:cNvSpPr>
          <p:nvPr>
            <p:ph type="body" idx="1"/>
          </p:nvPr>
        </p:nvSpPr>
        <p:spPr>
          <a:xfrm>
            <a:off x="1935270" y="3903346"/>
            <a:ext cx="6329229" cy="67743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smtClean="0"/>
              <a:t>Klik om de tekststijl van het model te bewerken</a:t>
            </a:r>
          </a:p>
        </p:txBody>
      </p:sp>
      <p:sp>
        <p:nvSpPr>
          <p:cNvPr id="4" name="Date Placeholder 3"/>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5" name="Footer Placeholder 4"/>
          <p:cNvSpPr>
            <a:spLocks noGrp="1"/>
          </p:cNvSpPr>
          <p:nvPr>
            <p:ph type="ftr" sz="quarter" idx="11"/>
          </p:nvPr>
        </p:nvSpPr>
        <p:spPr/>
        <p:txBody>
          <a:bodyPr/>
          <a:lstStyle/>
          <a:p>
            <a:r>
              <a:rPr lang="en-US" smtClean="0"/>
              <a:t>Gemeente Hoeilaart</a:t>
            </a:r>
            <a:endParaRPr lang="nl-NL"/>
          </a:p>
        </p:txBody>
      </p:sp>
      <p:sp>
        <p:nvSpPr>
          <p:cNvPr id="6" name="Slide Number Placeholder 5"/>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cxnSp>
        <p:nvCxnSpPr>
          <p:cNvPr id="10" name="Rechte verbindingslijn 9"/>
          <p:cNvCxnSpPr/>
          <p:nvPr userDrawn="1"/>
        </p:nvCxnSpPr>
        <p:spPr>
          <a:xfrm>
            <a:off x="1728592" y="2902786"/>
            <a:ext cx="0" cy="1557666"/>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Rechte verbindingslijn 10"/>
          <p:cNvCxnSpPr/>
          <p:nvPr userDrawn="1"/>
        </p:nvCxnSpPr>
        <p:spPr>
          <a:xfrm>
            <a:off x="1880992" y="3055186"/>
            <a:ext cx="0" cy="1557666"/>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455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Content Placeholder 2"/>
          <p:cNvSpPr>
            <a:spLocks noGrp="1"/>
          </p:cNvSpPr>
          <p:nvPr>
            <p:ph sz="half" idx="1"/>
          </p:nvPr>
        </p:nvSpPr>
        <p:spPr>
          <a:xfrm>
            <a:off x="1045842" y="2035479"/>
            <a:ext cx="3344683" cy="4141484"/>
          </a:xfrm>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Content Placeholder 3"/>
          <p:cNvSpPr>
            <a:spLocks noGrp="1"/>
          </p:cNvSpPr>
          <p:nvPr>
            <p:ph sz="half" idx="2"/>
          </p:nvPr>
        </p:nvSpPr>
        <p:spPr>
          <a:xfrm>
            <a:off x="4919816" y="2035479"/>
            <a:ext cx="3344683" cy="4141484"/>
          </a:xfrm>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5" name="Date Placeholder 4"/>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6" name="Footer Placeholder 5"/>
          <p:cNvSpPr>
            <a:spLocks noGrp="1"/>
          </p:cNvSpPr>
          <p:nvPr>
            <p:ph type="ftr" sz="quarter" idx="11"/>
          </p:nvPr>
        </p:nvSpPr>
        <p:spPr/>
        <p:txBody>
          <a:bodyPr/>
          <a:lstStyle/>
          <a:p>
            <a:r>
              <a:rPr lang="en-US" smtClean="0"/>
              <a:t>Gemeente Hoeilaart</a:t>
            </a:r>
            <a:endParaRPr lang="nl-NL"/>
          </a:p>
        </p:txBody>
      </p:sp>
      <p:sp>
        <p:nvSpPr>
          <p:cNvPr id="7" name="Slide Number Placeholder 6"/>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024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045843" y="1242266"/>
            <a:ext cx="7218657" cy="649164"/>
          </a:xfrm>
        </p:spPr>
        <p:txBody>
          <a:bodyPr/>
          <a:lstStyle/>
          <a:p>
            <a:r>
              <a:rPr lang="nl-NL" smtClean="0"/>
              <a:t>Titelstijl van model bewerken</a:t>
            </a:r>
            <a:endParaRPr lang="en-US" dirty="0"/>
          </a:p>
        </p:txBody>
      </p:sp>
      <p:sp>
        <p:nvSpPr>
          <p:cNvPr id="3" name="Text Placeholder 2"/>
          <p:cNvSpPr>
            <a:spLocks noGrp="1"/>
          </p:cNvSpPr>
          <p:nvPr>
            <p:ph type="body" idx="1"/>
          </p:nvPr>
        </p:nvSpPr>
        <p:spPr>
          <a:xfrm>
            <a:off x="1045841" y="2035479"/>
            <a:ext cx="3365073" cy="823912"/>
          </a:xfrm>
        </p:spPr>
        <p:txBody>
          <a:bodyPr anchor="t"/>
          <a:lstStyle>
            <a:lvl1pPr marL="0" indent="0">
              <a:buNone/>
              <a:defRPr sz="2400" b="0">
                <a:solidFill>
                  <a:srgbClr val="E5200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tekststijl van het model te bewerken</a:t>
            </a:r>
          </a:p>
        </p:txBody>
      </p:sp>
      <p:sp>
        <p:nvSpPr>
          <p:cNvPr id="4" name="Content Placeholder 3"/>
          <p:cNvSpPr>
            <a:spLocks noGrp="1"/>
          </p:cNvSpPr>
          <p:nvPr>
            <p:ph sz="half" idx="2"/>
          </p:nvPr>
        </p:nvSpPr>
        <p:spPr>
          <a:xfrm>
            <a:off x="1025453" y="2956141"/>
            <a:ext cx="3385461" cy="2699361"/>
          </a:xfrm>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5" name="Text Placeholder 4"/>
          <p:cNvSpPr>
            <a:spLocks noGrp="1"/>
          </p:cNvSpPr>
          <p:nvPr>
            <p:ph type="body" sz="quarter" idx="3"/>
          </p:nvPr>
        </p:nvSpPr>
        <p:spPr>
          <a:xfrm>
            <a:off x="4914182" y="2035479"/>
            <a:ext cx="3350318" cy="823912"/>
          </a:xfrm>
        </p:spPr>
        <p:txBody>
          <a:bodyPr anchor="t"/>
          <a:lstStyle>
            <a:lvl1pPr marL="0" indent="0">
              <a:buNone/>
              <a:defRPr sz="2400" b="0">
                <a:solidFill>
                  <a:srgbClr val="E5200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tekststijl van het model te bewerken</a:t>
            </a:r>
          </a:p>
        </p:txBody>
      </p:sp>
      <p:sp>
        <p:nvSpPr>
          <p:cNvPr id="6" name="Content Placeholder 5"/>
          <p:cNvSpPr>
            <a:spLocks noGrp="1"/>
          </p:cNvSpPr>
          <p:nvPr>
            <p:ph sz="quarter" idx="4"/>
          </p:nvPr>
        </p:nvSpPr>
        <p:spPr>
          <a:xfrm>
            <a:off x="4914181" y="2956142"/>
            <a:ext cx="3350319" cy="269936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8" name="Footer Placeholder 7"/>
          <p:cNvSpPr>
            <a:spLocks noGrp="1"/>
          </p:cNvSpPr>
          <p:nvPr>
            <p:ph type="ftr" sz="quarter" idx="11"/>
          </p:nvPr>
        </p:nvSpPr>
        <p:spPr/>
        <p:txBody>
          <a:bodyPr/>
          <a:lstStyle/>
          <a:p>
            <a:r>
              <a:rPr lang="en-US" smtClean="0"/>
              <a:t>Gemeente Hoeilaart</a:t>
            </a:r>
            <a:endParaRPr lang="nl-NL"/>
          </a:p>
        </p:txBody>
      </p:sp>
      <p:sp>
        <p:nvSpPr>
          <p:cNvPr id="9" name="Slide Number Placeholder 8"/>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734776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Titelstijl van model bewerken</a:t>
            </a:r>
            <a:endParaRPr lang="en-US" dirty="0"/>
          </a:p>
        </p:txBody>
      </p:sp>
      <p:sp>
        <p:nvSpPr>
          <p:cNvPr id="3" name="Date Placeholder 2"/>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4" name="Footer Placeholder 3"/>
          <p:cNvSpPr>
            <a:spLocks noGrp="1"/>
          </p:cNvSpPr>
          <p:nvPr>
            <p:ph type="ftr" sz="quarter" idx="11"/>
          </p:nvPr>
        </p:nvSpPr>
        <p:spPr/>
        <p:txBody>
          <a:bodyPr/>
          <a:lstStyle/>
          <a:p>
            <a:r>
              <a:rPr lang="en-US" smtClean="0"/>
              <a:t>Gemeente Hoeilaart</a:t>
            </a:r>
            <a:endParaRPr lang="nl-NL"/>
          </a:p>
        </p:txBody>
      </p:sp>
      <p:sp>
        <p:nvSpPr>
          <p:cNvPr id="5" name="Slide Number Placeholder 4"/>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832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3" name="Footer Placeholder 2"/>
          <p:cNvSpPr>
            <a:spLocks noGrp="1"/>
          </p:cNvSpPr>
          <p:nvPr>
            <p:ph type="ftr" sz="quarter" idx="11"/>
          </p:nvPr>
        </p:nvSpPr>
        <p:spPr/>
        <p:txBody>
          <a:bodyPr/>
          <a:lstStyle/>
          <a:p>
            <a:r>
              <a:rPr lang="en-US" smtClean="0"/>
              <a:t>Gemeente Hoeilaart</a:t>
            </a:r>
            <a:endParaRPr lang="nl-NL"/>
          </a:p>
        </p:txBody>
      </p:sp>
      <p:sp>
        <p:nvSpPr>
          <p:cNvPr id="4" name="Slide Number Placeholder 3"/>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633443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39659" y="1240077"/>
            <a:ext cx="2539360" cy="748430"/>
          </a:xfrm>
        </p:spPr>
        <p:txBody>
          <a:bodyPr anchor="t">
            <a:noAutofit/>
          </a:bodyPr>
          <a:lstStyle>
            <a:lvl1pPr>
              <a:defRPr sz="2400"/>
            </a:lvl1pPr>
          </a:lstStyle>
          <a:p>
            <a:r>
              <a:rPr lang="nl-NL" dirty="0" smtClean="0"/>
              <a:t>Titelstijl van model bewerken</a:t>
            </a:r>
            <a:endParaRPr lang="en-US" dirty="0"/>
          </a:p>
        </p:txBody>
      </p:sp>
      <p:sp>
        <p:nvSpPr>
          <p:cNvPr id="3" name="Content Placeholder 2"/>
          <p:cNvSpPr>
            <a:spLocks noGrp="1"/>
          </p:cNvSpPr>
          <p:nvPr>
            <p:ph idx="1"/>
          </p:nvPr>
        </p:nvSpPr>
        <p:spPr>
          <a:xfrm>
            <a:off x="3887391" y="1240077"/>
            <a:ext cx="4377109" cy="4620974"/>
          </a:xfrm>
        </p:spPr>
        <p:txBody>
          <a:bodyPr/>
          <a:lstStyle>
            <a:lvl1pPr>
              <a:defRPr sz="24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4" name="Text Placeholder 3"/>
          <p:cNvSpPr>
            <a:spLocks noGrp="1"/>
          </p:cNvSpPr>
          <p:nvPr>
            <p:ph type="body" sz="half" idx="2"/>
          </p:nvPr>
        </p:nvSpPr>
        <p:spPr>
          <a:xfrm>
            <a:off x="1039659" y="2173266"/>
            <a:ext cx="2539360" cy="36957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tekststijl van het model te bewerken</a:t>
            </a:r>
          </a:p>
        </p:txBody>
      </p:sp>
      <p:sp>
        <p:nvSpPr>
          <p:cNvPr id="5" name="Date Placeholder 4"/>
          <p:cNvSpPr>
            <a:spLocks noGrp="1"/>
          </p:cNvSpPr>
          <p:nvPr>
            <p:ph type="dt" sz="half" idx="10"/>
          </p:nvPr>
        </p:nvSpPr>
        <p:spPr>
          <a:xfrm>
            <a:off x="6688136" y="6174739"/>
            <a:ext cx="1156960" cy="365125"/>
          </a:xfrm>
          <a:prstGeom prst="rect">
            <a:avLst/>
          </a:prstGeom>
        </p:spPr>
        <p:txBody>
          <a:bodyPr/>
          <a:lstStyle/>
          <a:p>
            <a:r>
              <a:rPr lang="nl-BE" smtClean="0"/>
              <a:t>7/02/17</a:t>
            </a:r>
            <a:endParaRPr lang="nl-NL"/>
          </a:p>
        </p:txBody>
      </p:sp>
      <p:sp>
        <p:nvSpPr>
          <p:cNvPr id="6" name="Footer Placeholder 5"/>
          <p:cNvSpPr>
            <a:spLocks noGrp="1"/>
          </p:cNvSpPr>
          <p:nvPr>
            <p:ph type="ftr" sz="quarter" idx="11"/>
          </p:nvPr>
        </p:nvSpPr>
        <p:spPr/>
        <p:txBody>
          <a:bodyPr/>
          <a:lstStyle/>
          <a:p>
            <a:r>
              <a:rPr lang="en-US" smtClean="0"/>
              <a:t>Gemeente Hoeilaart</a:t>
            </a:r>
            <a:endParaRPr lang="nl-NL"/>
          </a:p>
        </p:txBody>
      </p:sp>
      <p:sp>
        <p:nvSpPr>
          <p:cNvPr id="7" name="Slide Number Placeholder 6"/>
          <p:cNvSpPr>
            <a:spLocks noGrp="1"/>
          </p:cNvSpPr>
          <p:nvPr>
            <p:ph type="sldNum" sz="quarter" idx="12"/>
          </p:nvPr>
        </p:nvSpPr>
        <p:spPr>
          <a:xfrm>
            <a:off x="7971551" y="6174739"/>
            <a:ext cx="585897" cy="365125"/>
          </a:xfrm>
          <a:prstGeom prst="rect">
            <a:avLst/>
          </a:prstGeom>
        </p:spPr>
        <p:txBody>
          <a:bodyPr/>
          <a:lstStyle/>
          <a:p>
            <a:fld id="{4673986B-E23A-F241-9EB4-32CBCD5FF14F}" type="slidenum">
              <a:rPr lang="nl-NL" smtClean="0"/>
              <a:pPr/>
              <a:t>‹#›</a:t>
            </a:fld>
            <a:endParaRPr lang="nl-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36876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Rechthoek 12"/>
          <p:cNvSpPr/>
          <p:nvPr userDrawn="1"/>
        </p:nvSpPr>
        <p:spPr>
          <a:xfrm>
            <a:off x="434138" y="404849"/>
            <a:ext cx="8275724" cy="795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4" name="Rechthoek 13"/>
          <p:cNvSpPr/>
          <p:nvPr userDrawn="1"/>
        </p:nvSpPr>
        <p:spPr>
          <a:xfrm>
            <a:off x="907419" y="941506"/>
            <a:ext cx="7357081" cy="7337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chemeClr val="bg1"/>
              </a:solidFill>
            </a:endParaRPr>
          </a:p>
        </p:txBody>
      </p:sp>
      <p:sp>
        <p:nvSpPr>
          <p:cNvPr id="2" name="Title Placeholder 1"/>
          <p:cNvSpPr>
            <a:spLocks noGrp="1"/>
          </p:cNvSpPr>
          <p:nvPr>
            <p:ph type="title"/>
          </p:nvPr>
        </p:nvSpPr>
        <p:spPr>
          <a:xfrm>
            <a:off x="1045843" y="476291"/>
            <a:ext cx="7218657" cy="723778"/>
          </a:xfrm>
          <a:prstGeom prst="rect">
            <a:avLst/>
          </a:prstGeom>
        </p:spPr>
        <p:txBody>
          <a:bodyPr vert="horz" lIns="91440" tIns="45720" rIns="91440" bIns="45720" rtlCol="0" anchor="t">
            <a:normAutofit/>
          </a:bodyPr>
          <a:lstStyle/>
          <a:p>
            <a:r>
              <a:rPr lang="nl-NL" dirty="0" smtClean="0"/>
              <a:t>Titelstijl van model bewerken</a:t>
            </a:r>
            <a:endParaRPr lang="en-US" dirty="0"/>
          </a:p>
        </p:txBody>
      </p:sp>
      <p:sp>
        <p:nvSpPr>
          <p:cNvPr id="3" name="Text Placeholder 2"/>
          <p:cNvSpPr>
            <a:spLocks noGrp="1"/>
          </p:cNvSpPr>
          <p:nvPr>
            <p:ph type="body" idx="1"/>
          </p:nvPr>
        </p:nvSpPr>
        <p:spPr>
          <a:xfrm>
            <a:off x="1045843" y="2030409"/>
            <a:ext cx="7218658" cy="3602041"/>
          </a:xfrm>
          <a:prstGeom prst="rect">
            <a:avLst/>
          </a:prstGeom>
        </p:spPr>
        <p:txBody>
          <a:bodyPr vert="horz" lIns="91440" tIns="45720" rIns="91440" bIns="4572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sp>
        <p:nvSpPr>
          <p:cNvPr id="5" name="Footer Placeholder 4"/>
          <p:cNvSpPr>
            <a:spLocks noGrp="1"/>
          </p:cNvSpPr>
          <p:nvPr>
            <p:ph type="ftr" sz="quarter" idx="3"/>
          </p:nvPr>
        </p:nvSpPr>
        <p:spPr>
          <a:xfrm>
            <a:off x="5178400" y="111166"/>
            <a:ext cx="3086100" cy="365125"/>
          </a:xfrm>
          <a:prstGeom prst="rect">
            <a:avLst/>
          </a:prstGeom>
        </p:spPr>
        <p:txBody>
          <a:bodyPr vert="horz" lIns="91440" tIns="45720" rIns="91440" bIns="45720" rtlCol="0" anchor="ctr"/>
          <a:lstStyle>
            <a:lvl1pPr algn="r">
              <a:defRPr sz="1000">
                <a:solidFill>
                  <a:schemeClr val="bg1">
                    <a:lumMod val="65000"/>
                  </a:schemeClr>
                </a:solidFill>
              </a:defRPr>
            </a:lvl1pPr>
          </a:lstStyle>
          <a:p>
            <a:r>
              <a:rPr lang="en-US" smtClean="0"/>
              <a:t>Gemeente Hoeilaart</a:t>
            </a:r>
            <a:endParaRPr lang="nl-NL"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2015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lnSpc>
          <a:spcPct val="90000"/>
        </a:lnSpc>
        <a:spcBef>
          <a:spcPct val="0"/>
        </a:spcBef>
        <a:buNone/>
        <a:defRPr sz="2800" kern="1200">
          <a:solidFill>
            <a:srgbClr val="E5200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5200B"/>
        </a:buClr>
        <a:buFont typeface="Wingdings" charset="2"/>
        <a:buChar char="§"/>
        <a:defRPr sz="2400" kern="1200">
          <a:solidFill>
            <a:srgbClr val="565656"/>
          </a:solidFill>
          <a:latin typeface="+mj-lt"/>
          <a:ea typeface="+mn-ea"/>
          <a:cs typeface="+mn-cs"/>
        </a:defRPr>
      </a:lvl1pPr>
      <a:lvl2pPr marL="685800" indent="-228600" algn="l" defTabSz="914400" rtl="0" eaLnBrk="1" latinLnBrk="0" hangingPunct="1">
        <a:lnSpc>
          <a:spcPct val="90000"/>
        </a:lnSpc>
        <a:spcBef>
          <a:spcPts val="500"/>
        </a:spcBef>
        <a:buSzPct val="40000"/>
        <a:buFont typeface="LucidaGrande" charset="0"/>
        <a:buChar char="▶"/>
        <a:defRPr sz="2400" kern="1200">
          <a:solidFill>
            <a:srgbClr val="565656"/>
          </a:solidFill>
          <a:latin typeface="+mj-lt"/>
          <a:ea typeface="+mn-ea"/>
          <a:cs typeface="+mn-cs"/>
        </a:defRPr>
      </a:lvl2pPr>
      <a:lvl3pPr marL="1143000" indent="-228600" algn="l" defTabSz="914400" rtl="0" eaLnBrk="1" latinLnBrk="0" hangingPunct="1">
        <a:lnSpc>
          <a:spcPct val="90000"/>
        </a:lnSpc>
        <a:spcBef>
          <a:spcPts val="500"/>
        </a:spcBef>
        <a:buSzPct val="85000"/>
        <a:buFont typeface="AppleSymbols" charset="0"/>
        <a:buChar char="▻"/>
        <a:defRPr sz="2000" kern="1200">
          <a:solidFill>
            <a:srgbClr val="565656"/>
          </a:solidFill>
          <a:latin typeface="+mj-lt"/>
          <a:ea typeface="+mn-ea"/>
          <a:cs typeface="+mn-cs"/>
        </a:defRPr>
      </a:lvl3pPr>
      <a:lvl4pPr marL="1600200" indent="-228600" algn="l" defTabSz="914400" rtl="0" eaLnBrk="1" latinLnBrk="0" hangingPunct="1">
        <a:lnSpc>
          <a:spcPct val="90000"/>
        </a:lnSpc>
        <a:spcBef>
          <a:spcPts val="500"/>
        </a:spcBef>
        <a:buSzPct val="65000"/>
        <a:buFont typeface="LucidaGrande" charset="0"/>
        <a:buChar char="-"/>
        <a:defRPr sz="1800" kern="1200">
          <a:solidFill>
            <a:srgbClr val="565656"/>
          </a:solidFill>
          <a:latin typeface="+mj-lt"/>
          <a:ea typeface="+mn-ea"/>
          <a:cs typeface="+mn-cs"/>
        </a:defRPr>
      </a:lvl4pPr>
      <a:lvl5pPr marL="2057400" indent="-228600" algn="l" defTabSz="914400" rtl="0" eaLnBrk="1" latinLnBrk="0" hangingPunct="1">
        <a:lnSpc>
          <a:spcPct val="90000"/>
        </a:lnSpc>
        <a:spcBef>
          <a:spcPts val="500"/>
        </a:spcBef>
        <a:buSzPct val="65000"/>
        <a:buFont typeface="LucidaGrande" charset="0"/>
        <a:buChar char="-"/>
        <a:defRPr sz="1800" kern="1200">
          <a:solidFill>
            <a:srgbClr val="56565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GEMEENTE HOEILAART</a:t>
            </a:r>
            <a:endParaRPr lang="nl-NL" dirty="0"/>
          </a:p>
        </p:txBody>
      </p:sp>
      <p:sp>
        <p:nvSpPr>
          <p:cNvPr id="3" name="Ondertitel 2"/>
          <p:cNvSpPr>
            <a:spLocks noGrp="1"/>
          </p:cNvSpPr>
          <p:nvPr>
            <p:ph type="subTitle" idx="1"/>
          </p:nvPr>
        </p:nvSpPr>
        <p:spPr/>
        <p:txBody>
          <a:bodyPr>
            <a:normAutofit/>
          </a:bodyPr>
          <a:lstStyle/>
          <a:p>
            <a:r>
              <a:rPr lang="nl-NL" cap="all" dirty="0" smtClean="0"/>
              <a:t>STRATEGISCH PLAN TOERISME</a:t>
            </a:r>
          </a:p>
          <a:p>
            <a:r>
              <a:rPr lang="nl-NL" cap="all" dirty="0" smtClean="0"/>
              <a:t>HORECABELEIDSPLAN</a:t>
            </a:r>
          </a:p>
        </p:txBody>
      </p:sp>
      <p:sp>
        <p:nvSpPr>
          <p:cNvPr id="5" name="TextBox 4"/>
          <p:cNvSpPr txBox="1"/>
          <p:nvPr/>
        </p:nvSpPr>
        <p:spPr>
          <a:xfrm>
            <a:off x="6728343" y="5900542"/>
            <a:ext cx="1908862" cy="307777"/>
          </a:xfrm>
          <a:prstGeom prst="rect">
            <a:avLst/>
          </a:prstGeom>
          <a:noFill/>
        </p:spPr>
        <p:txBody>
          <a:bodyPr wrap="square" rtlCol="0">
            <a:spAutoFit/>
          </a:bodyPr>
          <a:lstStyle/>
          <a:p>
            <a:r>
              <a:rPr lang="en-US" sz="1400" dirty="0" smtClean="0">
                <a:solidFill>
                  <a:schemeClr val="bg1"/>
                </a:solidFill>
                <a:latin typeface="+mj-lt"/>
              </a:rPr>
              <a:t>12 </a:t>
            </a:r>
            <a:r>
              <a:rPr lang="en-US" sz="1400" dirty="0" err="1" smtClean="0">
                <a:solidFill>
                  <a:schemeClr val="bg1"/>
                </a:solidFill>
                <a:latin typeface="+mj-lt"/>
              </a:rPr>
              <a:t>april</a:t>
            </a:r>
            <a:r>
              <a:rPr lang="en-US" sz="1400" dirty="0" smtClean="0">
                <a:solidFill>
                  <a:schemeClr val="bg1"/>
                </a:solidFill>
                <a:latin typeface="+mj-lt"/>
              </a:rPr>
              <a:t> 2017</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7031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700" dirty="0" smtClean="0"/>
              <a:t>ZWAKKE PUNTEN TOERISME HOEILAART</a:t>
            </a:r>
            <a:endParaRPr lang="nl-NL" sz="27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14.jpg"/>
          <p:cNvPicPr>
            <a:picLocks noChangeAspect="1"/>
          </p:cNvPicPr>
          <p:nvPr/>
        </p:nvPicPr>
        <p:blipFill>
          <a:blip r:embed="rId2"/>
          <a:srcRect l="3740" t="2830" r="2905" b="14295"/>
          <a:stretch>
            <a:fillRect/>
          </a:stretch>
        </p:blipFill>
        <p:spPr>
          <a:xfrm>
            <a:off x="73272" y="1200069"/>
            <a:ext cx="8951655" cy="561781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700" dirty="0" smtClean="0"/>
              <a:t>ZWAKKE PUNTEN TOERISME HOEILAART</a:t>
            </a:r>
            <a:endParaRPr lang="nl-NL" sz="27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15.jpg"/>
          <p:cNvPicPr>
            <a:picLocks noChangeAspect="1"/>
          </p:cNvPicPr>
          <p:nvPr/>
        </p:nvPicPr>
        <p:blipFill>
          <a:blip r:embed="rId2"/>
          <a:srcRect l="3384" t="4089" r="3260" b="37331"/>
          <a:stretch>
            <a:fillRect/>
          </a:stretch>
        </p:blipFill>
        <p:spPr>
          <a:xfrm>
            <a:off x="0" y="1615243"/>
            <a:ext cx="9158807" cy="406287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700" dirty="0" smtClean="0"/>
              <a:t>UITDAGINGEN</a:t>
            </a:r>
            <a:endParaRPr lang="nl-NL" sz="27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16.jpg"/>
          <p:cNvPicPr>
            <a:picLocks noChangeAspect="1"/>
          </p:cNvPicPr>
          <p:nvPr/>
        </p:nvPicPr>
        <p:blipFill>
          <a:blip r:embed="rId3"/>
          <a:srcRect l="13285" t="15175" r="4747" b="18737"/>
          <a:stretch>
            <a:fillRect/>
          </a:stretch>
        </p:blipFill>
        <p:spPr>
          <a:xfrm>
            <a:off x="-1" y="1510635"/>
            <a:ext cx="9144001" cy="521195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600" dirty="0" smtClean="0"/>
              <a:t>HEFBOOMPROJECT NATUURINVEST &amp; ANB</a:t>
            </a:r>
            <a:endParaRPr lang="nl-NL" sz="26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 ex50.jpg"/>
          <p:cNvPicPr>
            <a:picLocks noChangeAspect="1"/>
          </p:cNvPicPr>
          <p:nvPr/>
        </p:nvPicPr>
        <p:blipFill>
          <a:blip r:embed="rId3"/>
          <a:srcRect l="16875" t="5178" r="16473" b="9261"/>
          <a:stretch>
            <a:fillRect/>
          </a:stretch>
        </p:blipFill>
        <p:spPr>
          <a:xfrm>
            <a:off x="1496515" y="1048401"/>
            <a:ext cx="6261732" cy="568531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TOERISTISCHE POSITIONERING</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17.jpg"/>
          <p:cNvPicPr>
            <a:picLocks noChangeAspect="1"/>
          </p:cNvPicPr>
          <p:nvPr/>
        </p:nvPicPr>
        <p:blipFill>
          <a:blip r:embed="rId3"/>
          <a:srcRect l="14236" t="5281" r="12763" b="12679"/>
          <a:stretch>
            <a:fillRect/>
          </a:stretch>
        </p:blipFill>
        <p:spPr>
          <a:xfrm>
            <a:off x="1045843" y="1121308"/>
            <a:ext cx="7121525" cy="565793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STRATEGIE</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18.jpg"/>
          <p:cNvPicPr>
            <a:picLocks noChangeAspect="1"/>
          </p:cNvPicPr>
          <p:nvPr/>
        </p:nvPicPr>
        <p:blipFill>
          <a:blip r:embed="rId3"/>
          <a:srcRect l="6221" t="6507" r="7707" b="5748"/>
          <a:stretch>
            <a:fillRect/>
          </a:stretch>
        </p:blipFill>
        <p:spPr>
          <a:xfrm>
            <a:off x="392429" y="942945"/>
            <a:ext cx="8334243" cy="59150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DOELGROEPEN VRIJETIJDSTOERISME</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19.jpg"/>
          <p:cNvPicPr>
            <a:picLocks noChangeAspect="1"/>
          </p:cNvPicPr>
          <p:nvPr/>
        </p:nvPicPr>
        <p:blipFill>
          <a:blip r:embed="rId3"/>
          <a:srcRect l="3710" t="16518" r="4010" b="9505"/>
          <a:stretch>
            <a:fillRect/>
          </a:stretch>
        </p:blipFill>
        <p:spPr>
          <a:xfrm>
            <a:off x="0" y="1424039"/>
            <a:ext cx="9144000" cy="518217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PROFIEL DOELGROEPEN VRIJETIJD</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 ex.jpg"/>
          <p:cNvPicPr>
            <a:picLocks noChangeAspect="1"/>
          </p:cNvPicPr>
          <p:nvPr/>
        </p:nvPicPr>
        <p:blipFill>
          <a:blip r:embed="rId2"/>
          <a:srcRect l="4076" t="16102" r="7418" b="21033"/>
          <a:stretch>
            <a:fillRect/>
          </a:stretch>
        </p:blipFill>
        <p:spPr>
          <a:xfrm>
            <a:off x="0" y="1762183"/>
            <a:ext cx="9144000" cy="459383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DOELGROEPEN MICE</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21.jpg"/>
          <p:cNvPicPr>
            <a:picLocks noChangeAspect="1"/>
          </p:cNvPicPr>
          <p:nvPr/>
        </p:nvPicPr>
        <p:blipFill>
          <a:blip r:embed="rId3"/>
          <a:srcRect l="11495" t="21446" r="3275" b="19313"/>
          <a:stretch>
            <a:fillRect/>
          </a:stretch>
        </p:blipFill>
        <p:spPr>
          <a:xfrm>
            <a:off x="28671" y="1780049"/>
            <a:ext cx="9105340" cy="447417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PROFIEL DOELGROEPEN MICE</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22.jpg"/>
          <p:cNvPicPr>
            <a:picLocks noChangeAspect="1"/>
          </p:cNvPicPr>
          <p:nvPr/>
        </p:nvPicPr>
        <p:blipFill>
          <a:blip r:embed="rId2"/>
          <a:srcRect l="5569" t="34830" r="35596" b="34359"/>
          <a:stretch>
            <a:fillRect/>
          </a:stretch>
        </p:blipFill>
        <p:spPr>
          <a:xfrm>
            <a:off x="1375054" y="1597233"/>
            <a:ext cx="6081582" cy="2251522"/>
          </a:xfrm>
          <a:prstGeom prst="rect">
            <a:avLst/>
          </a:prstGeom>
        </p:spPr>
      </p:pic>
      <p:pic>
        <p:nvPicPr>
          <p:cNvPr id="8" name="Picture 7" descr="Hoeilaart_ppt_opmaak22.jpg"/>
          <p:cNvPicPr>
            <a:picLocks noChangeAspect="1"/>
          </p:cNvPicPr>
          <p:nvPr/>
        </p:nvPicPr>
        <p:blipFill>
          <a:blip r:embed="rId2"/>
          <a:srcRect l="65536" t="34830" r="5868" b="34359"/>
          <a:stretch>
            <a:fillRect/>
          </a:stretch>
        </p:blipFill>
        <p:spPr>
          <a:xfrm>
            <a:off x="2982655" y="4214387"/>
            <a:ext cx="2955855" cy="225152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35271" y="3436395"/>
            <a:ext cx="6329229" cy="556836"/>
          </a:xfrm>
        </p:spPr>
        <p:txBody>
          <a:bodyPr>
            <a:normAutofit/>
          </a:bodyPr>
          <a:lstStyle/>
          <a:p>
            <a:r>
              <a:rPr lang="en-US" sz="3100" dirty="0" smtClean="0"/>
              <a:t>STRATEGISCH PLAN TOERISME</a:t>
            </a:r>
            <a:endParaRPr lang="en-US" sz="3100" dirty="0"/>
          </a:p>
        </p:txBody>
      </p:sp>
      <p:sp>
        <p:nvSpPr>
          <p:cNvPr id="4" name="Footer Placeholder 3"/>
          <p:cNvSpPr>
            <a:spLocks noGrp="1"/>
          </p:cNvSpPr>
          <p:nvPr>
            <p:ph type="ftr" sz="quarter" idx="11"/>
          </p:nvPr>
        </p:nvSpPr>
        <p:spPr/>
        <p:txBody>
          <a:bodyPr/>
          <a:lstStyle/>
          <a:p>
            <a:r>
              <a:rPr lang="en-US" smtClean="0"/>
              <a:t>Gemeente Hoeilaart</a:t>
            </a:r>
            <a:endParaRPr lang="nl-NL"/>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VIJF WERKDOMEINEN</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Afbeelding 4" descr="Macintosh HD:Users:vanessa:Desktop:Met iconen:Alles_meticonen.png"/>
          <p:cNvPicPr/>
          <p:nvPr/>
        </p:nvPicPr>
        <p:blipFill>
          <a:blip r:embed="rId3">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237019" y="1200069"/>
            <a:ext cx="6757932" cy="5570728"/>
          </a:xfrm>
          <a:prstGeom prst="rect">
            <a:avLst/>
          </a:prstGeom>
          <a:noFill/>
          <a:ln>
            <a:no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9" name="Afbeelding 5" descr="Macintosh HD:Users:vanessa:Desktop:Met iconen:Infrastructuur_met.png"/>
          <p:cNvPicPr/>
          <p:nvPr/>
        </p:nvPicPr>
        <p:blipFill>
          <a:blip r:embed="rId3">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283612" y="1200069"/>
            <a:ext cx="6663837" cy="1376507"/>
          </a:xfrm>
          <a:prstGeom prst="rect">
            <a:avLst/>
          </a:prstGeom>
          <a:noFill/>
          <a:ln>
            <a:noFill/>
          </a:ln>
        </p:spPr>
      </p:pic>
      <p:pic>
        <p:nvPicPr>
          <p:cNvPr id="7" name="Picture 6" descr="Hoeilaart_ppt_opmaak23.jpg"/>
          <p:cNvPicPr>
            <a:picLocks noChangeAspect="1"/>
          </p:cNvPicPr>
          <p:nvPr/>
        </p:nvPicPr>
        <p:blipFill>
          <a:blip r:embed="rId4"/>
          <a:srcRect l="9288" t="20834" r="12005" b="26474"/>
          <a:stretch>
            <a:fillRect/>
          </a:stretch>
        </p:blipFill>
        <p:spPr>
          <a:xfrm>
            <a:off x="278902" y="2576576"/>
            <a:ext cx="8572845" cy="405731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Afbeelding 6" descr="Macintosh HD:Users:vanessa:Desktop:Met iconen:Attracties_met.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073153" y="1248479"/>
            <a:ext cx="6907580" cy="1386850"/>
          </a:xfrm>
          <a:prstGeom prst="rect">
            <a:avLst/>
          </a:prstGeom>
          <a:noFill/>
          <a:ln>
            <a:noFill/>
          </a:ln>
        </p:spPr>
      </p:pic>
      <p:pic>
        <p:nvPicPr>
          <p:cNvPr id="6" name="Picture 5" descr="Hoeilaart_ppt_opmaak24.jpg"/>
          <p:cNvPicPr>
            <a:picLocks noChangeAspect="1"/>
          </p:cNvPicPr>
          <p:nvPr/>
        </p:nvPicPr>
        <p:blipFill>
          <a:blip r:embed="rId3"/>
          <a:srcRect l="3387" t="30351" r="1979" b="25739"/>
          <a:stretch>
            <a:fillRect/>
          </a:stretch>
        </p:blipFill>
        <p:spPr>
          <a:xfrm>
            <a:off x="-1" y="2875877"/>
            <a:ext cx="9155227" cy="300309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9" name="Afbeelding 9" descr="Macintosh HD:Users:vanessa:Desktop:Met iconen:Marketing_met.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045843" y="1200068"/>
            <a:ext cx="7080474" cy="1462569"/>
          </a:xfrm>
          <a:prstGeom prst="rect">
            <a:avLst/>
          </a:prstGeom>
          <a:noFill/>
          <a:ln>
            <a:noFill/>
          </a:ln>
        </p:spPr>
      </p:pic>
      <p:pic>
        <p:nvPicPr>
          <p:cNvPr id="7" name="Picture 6" descr="Hoeilaart_ppt_opmaak25.jpg"/>
          <p:cNvPicPr>
            <a:picLocks noChangeAspect="1"/>
          </p:cNvPicPr>
          <p:nvPr/>
        </p:nvPicPr>
        <p:blipFill>
          <a:blip r:embed="rId3"/>
          <a:srcRect l="3284" t="5214" r="1806" b="51166"/>
          <a:stretch>
            <a:fillRect/>
          </a:stretch>
        </p:blipFill>
        <p:spPr>
          <a:xfrm>
            <a:off x="0" y="2919996"/>
            <a:ext cx="9144000" cy="297092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Afbeelding 10" descr="Macintosh HD:Users:vanessa:Desktop:Met iconen:Evenementen_met.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114118" y="1365455"/>
            <a:ext cx="6953581" cy="1436357"/>
          </a:xfrm>
          <a:prstGeom prst="rect">
            <a:avLst/>
          </a:prstGeom>
          <a:noFill/>
          <a:ln>
            <a:noFill/>
          </a:ln>
        </p:spPr>
      </p:pic>
      <p:pic>
        <p:nvPicPr>
          <p:cNvPr id="6" name="Picture 5" descr="Hoeilaart_ppt_opmaak26.jpg"/>
          <p:cNvPicPr>
            <a:picLocks noChangeAspect="1"/>
          </p:cNvPicPr>
          <p:nvPr/>
        </p:nvPicPr>
        <p:blipFill>
          <a:blip r:embed="rId3"/>
          <a:srcRect l="34432" t="4153" r="33791" b="50869"/>
          <a:stretch>
            <a:fillRect/>
          </a:stretch>
        </p:blipFill>
        <p:spPr>
          <a:xfrm>
            <a:off x="2694010" y="2801811"/>
            <a:ext cx="3742750" cy="374512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Afbeelding 11" descr="Macintosh HD:Users:vanessa:Desktop:Met iconen:Organisatie_met.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032295" y="1200069"/>
            <a:ext cx="7147266" cy="1462568"/>
          </a:xfrm>
          <a:prstGeom prst="rect">
            <a:avLst/>
          </a:prstGeom>
          <a:noFill/>
          <a:ln>
            <a:noFill/>
          </a:ln>
        </p:spPr>
      </p:pic>
      <p:pic>
        <p:nvPicPr>
          <p:cNvPr id="7" name="Picture 6" descr="Hoeilaart_ppt_opmaak27.jpg"/>
          <p:cNvPicPr>
            <a:picLocks noChangeAspect="1"/>
          </p:cNvPicPr>
          <p:nvPr/>
        </p:nvPicPr>
        <p:blipFill>
          <a:blip r:embed="rId3"/>
          <a:srcRect l="3281" t="3788" r="2441" b="51261"/>
          <a:stretch>
            <a:fillRect/>
          </a:stretch>
        </p:blipFill>
        <p:spPr>
          <a:xfrm>
            <a:off x="0" y="2797343"/>
            <a:ext cx="9144000" cy="308215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35271" y="3436395"/>
            <a:ext cx="6329229" cy="556836"/>
          </a:xfrm>
        </p:spPr>
        <p:txBody>
          <a:bodyPr>
            <a:normAutofit/>
          </a:bodyPr>
          <a:lstStyle/>
          <a:p>
            <a:r>
              <a:rPr lang="en-US" sz="3100" dirty="0" smtClean="0"/>
              <a:t>HORECABELEIDSPLAN</a:t>
            </a:r>
            <a:endParaRPr lang="en-US" sz="3100" dirty="0"/>
          </a:p>
        </p:txBody>
      </p:sp>
      <p:sp>
        <p:nvSpPr>
          <p:cNvPr id="4" name="Footer Placeholder 3"/>
          <p:cNvSpPr>
            <a:spLocks noGrp="1"/>
          </p:cNvSpPr>
          <p:nvPr>
            <p:ph type="ftr" sz="quarter" idx="11"/>
          </p:nvPr>
        </p:nvSpPr>
        <p:spPr/>
        <p:txBody>
          <a:bodyPr/>
          <a:lstStyle/>
          <a:p>
            <a:r>
              <a:rPr lang="en-US" smtClean="0"/>
              <a:t>Gemeente Hoeilaart</a:t>
            </a:r>
            <a:endParaRPr lang="nl-NL"/>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KOOPGEDRAG HORECA</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7" name="TextBox 6"/>
          <p:cNvSpPr txBox="1"/>
          <p:nvPr/>
        </p:nvSpPr>
        <p:spPr>
          <a:xfrm>
            <a:off x="6456003" y="6485315"/>
            <a:ext cx="2515714"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a:t>
            </a:r>
            <a:r>
              <a:rPr lang="en-US" sz="1000" dirty="0" err="1" smtClean="0">
                <a:solidFill>
                  <a:srgbClr val="565656"/>
                </a:solidFill>
                <a:latin typeface="+mj-lt"/>
              </a:rPr>
              <a:t>Feitenfiche</a:t>
            </a:r>
            <a:r>
              <a:rPr lang="en-US" sz="1000" dirty="0" smtClean="0">
                <a:solidFill>
                  <a:srgbClr val="565656"/>
                </a:solidFill>
                <a:latin typeface="+mj-lt"/>
              </a:rPr>
              <a:t> </a:t>
            </a:r>
            <a:r>
              <a:rPr lang="en-US" sz="1000" dirty="0" err="1" smtClean="0">
                <a:solidFill>
                  <a:srgbClr val="565656"/>
                </a:solidFill>
                <a:latin typeface="+mj-lt"/>
              </a:rPr>
              <a:t>Hoeilaart</a:t>
            </a:r>
            <a:endParaRPr lang="en-US" sz="1000" dirty="0" smtClean="0">
              <a:solidFill>
                <a:srgbClr val="565656"/>
              </a:solidFill>
              <a:latin typeface="+mj-lt"/>
            </a:endParaRPr>
          </a:p>
        </p:txBody>
      </p:sp>
      <p:pic>
        <p:nvPicPr>
          <p:cNvPr id="8" name="Picture 7" descr="Hoeilaart_ppt_opmaak28.jpg"/>
          <p:cNvPicPr>
            <a:picLocks noChangeAspect="1"/>
          </p:cNvPicPr>
          <p:nvPr/>
        </p:nvPicPr>
        <p:blipFill>
          <a:blip r:embed="rId3"/>
          <a:srcRect l="7979" t="15641" r="11705" b="18271"/>
          <a:stretch>
            <a:fillRect/>
          </a:stretch>
        </p:blipFill>
        <p:spPr>
          <a:xfrm>
            <a:off x="391583" y="1539502"/>
            <a:ext cx="8325464" cy="4843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KOOPGEDRAG HORECA</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7" name="TextBox 6"/>
          <p:cNvSpPr txBox="1"/>
          <p:nvPr/>
        </p:nvSpPr>
        <p:spPr>
          <a:xfrm>
            <a:off x="6456003" y="6485315"/>
            <a:ext cx="2515714"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a:t>
            </a:r>
            <a:r>
              <a:rPr lang="en-US" sz="1000" dirty="0" err="1" smtClean="0">
                <a:solidFill>
                  <a:srgbClr val="565656"/>
                </a:solidFill>
                <a:latin typeface="+mj-lt"/>
              </a:rPr>
              <a:t>Feitenfiche</a:t>
            </a:r>
            <a:r>
              <a:rPr lang="en-US" sz="1000" dirty="0" smtClean="0">
                <a:solidFill>
                  <a:srgbClr val="565656"/>
                </a:solidFill>
                <a:latin typeface="+mj-lt"/>
              </a:rPr>
              <a:t> </a:t>
            </a:r>
            <a:r>
              <a:rPr lang="en-US" sz="1000" dirty="0" err="1" smtClean="0">
                <a:solidFill>
                  <a:srgbClr val="565656"/>
                </a:solidFill>
                <a:latin typeface="+mj-lt"/>
              </a:rPr>
              <a:t>Hoeilaart</a:t>
            </a:r>
            <a:endParaRPr lang="en-US" sz="1000" dirty="0" smtClean="0">
              <a:solidFill>
                <a:srgbClr val="565656"/>
              </a:solidFill>
              <a:latin typeface="+mj-lt"/>
            </a:endParaRPr>
          </a:p>
        </p:txBody>
      </p:sp>
      <p:pic>
        <p:nvPicPr>
          <p:cNvPr id="8" name="Picture 7" descr="Hoeilaart_ppt_opmaak ex49.jpg"/>
          <p:cNvPicPr>
            <a:picLocks noChangeAspect="1"/>
          </p:cNvPicPr>
          <p:nvPr/>
        </p:nvPicPr>
        <p:blipFill>
          <a:blip r:embed="rId3"/>
          <a:srcRect l="17460" t="24344" r="18475" b="35775"/>
          <a:stretch>
            <a:fillRect/>
          </a:stretch>
        </p:blipFill>
        <p:spPr>
          <a:xfrm>
            <a:off x="0" y="1860631"/>
            <a:ext cx="9144000" cy="402607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CONCURRENTIE HORECA</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29.jpg"/>
          <p:cNvPicPr>
            <a:picLocks noChangeAspect="1"/>
          </p:cNvPicPr>
          <p:nvPr/>
        </p:nvPicPr>
        <p:blipFill>
          <a:blip r:embed="rId3"/>
          <a:srcRect l="21071" t="16894" r="23372" b="30266"/>
          <a:stretch>
            <a:fillRect/>
          </a:stretch>
        </p:blipFill>
        <p:spPr>
          <a:xfrm>
            <a:off x="721610" y="1366309"/>
            <a:ext cx="7716076" cy="518811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TOERISTISCH KERNAANBOD</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4.jpg"/>
          <p:cNvPicPr>
            <a:picLocks noChangeAspect="1"/>
          </p:cNvPicPr>
          <p:nvPr/>
        </p:nvPicPr>
        <p:blipFill>
          <a:blip r:embed="rId3"/>
          <a:srcRect l="4129" t="5643" r="3908" b="1923"/>
          <a:stretch>
            <a:fillRect/>
          </a:stretch>
        </p:blipFill>
        <p:spPr>
          <a:xfrm>
            <a:off x="442580" y="971684"/>
            <a:ext cx="8284082" cy="588631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HORECA-AANBOD</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7" name="TextBox 6"/>
          <p:cNvSpPr txBox="1"/>
          <p:nvPr/>
        </p:nvSpPr>
        <p:spPr>
          <a:xfrm>
            <a:off x="7716415" y="6485315"/>
            <a:ext cx="1255302"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a:t>
            </a:r>
            <a:r>
              <a:rPr lang="en-US" sz="1000" dirty="0" err="1" smtClean="0">
                <a:solidFill>
                  <a:srgbClr val="565656"/>
                </a:solidFill>
                <a:latin typeface="+mj-lt"/>
              </a:rPr>
              <a:t>Locatus</a:t>
            </a:r>
            <a:endParaRPr lang="en-US" sz="1000" dirty="0" smtClean="0">
              <a:solidFill>
                <a:srgbClr val="565656"/>
              </a:solidFill>
              <a:latin typeface="+mj-lt"/>
            </a:endParaRPr>
          </a:p>
        </p:txBody>
      </p:sp>
      <p:pic>
        <p:nvPicPr>
          <p:cNvPr id="8" name="Picture 7" descr="Hoeilaart_ppt_opmaak30.jpg"/>
          <p:cNvPicPr>
            <a:picLocks noChangeAspect="1"/>
          </p:cNvPicPr>
          <p:nvPr/>
        </p:nvPicPr>
        <p:blipFill>
          <a:blip r:embed="rId2"/>
          <a:srcRect l="27597" t="20244" r="27368" b="20664"/>
          <a:stretch>
            <a:fillRect/>
          </a:stretch>
        </p:blipFill>
        <p:spPr>
          <a:xfrm>
            <a:off x="1702995" y="1200068"/>
            <a:ext cx="5792122" cy="537283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BRANCHES HORECA-AANBOD</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31.jpg"/>
          <p:cNvPicPr>
            <a:picLocks noChangeAspect="1"/>
          </p:cNvPicPr>
          <p:nvPr/>
        </p:nvPicPr>
        <p:blipFill>
          <a:blip r:embed="rId3"/>
          <a:srcRect l="8970" t="7221" r="6962" b="7862"/>
          <a:stretch>
            <a:fillRect/>
          </a:stretch>
        </p:blipFill>
        <p:spPr>
          <a:xfrm>
            <a:off x="769714" y="1200069"/>
            <a:ext cx="7687212" cy="5489279"/>
          </a:xfrm>
          <a:prstGeom prst="rect">
            <a:avLst/>
          </a:prstGeom>
        </p:spPr>
      </p:pic>
      <p:sp>
        <p:nvSpPr>
          <p:cNvPr id="6" name="TextBox 5"/>
          <p:cNvSpPr txBox="1"/>
          <p:nvPr/>
        </p:nvSpPr>
        <p:spPr>
          <a:xfrm>
            <a:off x="7716415" y="6485315"/>
            <a:ext cx="1255302"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a:t>
            </a:r>
            <a:r>
              <a:rPr lang="en-US" sz="1000" dirty="0" err="1" smtClean="0">
                <a:solidFill>
                  <a:srgbClr val="565656"/>
                </a:solidFill>
                <a:latin typeface="+mj-lt"/>
              </a:rPr>
              <a:t>Locatus</a:t>
            </a:r>
            <a:endParaRPr lang="en-US" sz="1000" dirty="0" smtClean="0">
              <a:solidFill>
                <a:srgbClr val="565656"/>
              </a:solidFill>
              <a:latin typeface="+mj-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300" dirty="0" smtClean="0"/>
              <a:t>BEZOEKERSFREQUENTIE DRANKGELEGENHEID</a:t>
            </a:r>
            <a:endParaRPr lang="nl-NL" sz="23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7" name="TextBox 6"/>
          <p:cNvSpPr txBox="1"/>
          <p:nvPr/>
        </p:nvSpPr>
        <p:spPr>
          <a:xfrm>
            <a:off x="6407897" y="953848"/>
            <a:ext cx="1856604" cy="246221"/>
          </a:xfrm>
          <a:prstGeom prst="rect">
            <a:avLst/>
          </a:prstGeom>
          <a:noFill/>
        </p:spPr>
        <p:txBody>
          <a:bodyPr wrap="square" rtlCol="0">
            <a:spAutoFit/>
          </a:bodyPr>
          <a:lstStyle/>
          <a:p>
            <a:r>
              <a:rPr lang="nl-BE" sz="1000" b="1" dirty="0" smtClean="0">
                <a:solidFill>
                  <a:srgbClr val="565656"/>
                </a:solidFill>
                <a:latin typeface="+mj-lt"/>
              </a:rPr>
              <a:t>Bevraging bij 201 inwoners</a:t>
            </a:r>
            <a:endParaRPr lang="en-US" sz="1000" b="1" dirty="0" smtClean="0">
              <a:solidFill>
                <a:srgbClr val="565656"/>
              </a:solidFill>
              <a:latin typeface="+mj-lt"/>
            </a:endParaRPr>
          </a:p>
        </p:txBody>
      </p:sp>
      <p:pic>
        <p:nvPicPr>
          <p:cNvPr id="8" name="Picture 7" descr="Hoeilaart_ppt_opmaak32.jpg"/>
          <p:cNvPicPr>
            <a:picLocks noChangeAspect="1"/>
          </p:cNvPicPr>
          <p:nvPr/>
        </p:nvPicPr>
        <p:blipFill>
          <a:blip r:embed="rId2"/>
          <a:srcRect l="2670" t="8665" r="4844" b="3386"/>
          <a:stretch>
            <a:fillRect/>
          </a:stretch>
        </p:blipFill>
        <p:spPr>
          <a:xfrm>
            <a:off x="298266" y="1172746"/>
            <a:ext cx="8456930" cy="568525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BESTEDINGEN DRANKGELEGENHEID</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6" name="TextBox 5"/>
          <p:cNvSpPr txBox="1"/>
          <p:nvPr/>
        </p:nvSpPr>
        <p:spPr>
          <a:xfrm>
            <a:off x="6407897" y="953848"/>
            <a:ext cx="1856604" cy="246221"/>
          </a:xfrm>
          <a:prstGeom prst="rect">
            <a:avLst/>
          </a:prstGeom>
          <a:noFill/>
        </p:spPr>
        <p:txBody>
          <a:bodyPr wrap="square" rtlCol="0">
            <a:spAutoFit/>
          </a:bodyPr>
          <a:lstStyle/>
          <a:p>
            <a:r>
              <a:rPr lang="nl-BE" sz="1000" b="1" dirty="0" smtClean="0">
                <a:solidFill>
                  <a:srgbClr val="565656"/>
                </a:solidFill>
                <a:latin typeface="+mj-lt"/>
              </a:rPr>
              <a:t>Bevraging bij 199 inwoners</a:t>
            </a:r>
            <a:endParaRPr lang="en-US" sz="1000" b="1" dirty="0" smtClean="0">
              <a:solidFill>
                <a:srgbClr val="565656"/>
              </a:solidFill>
              <a:latin typeface="+mj-lt"/>
            </a:endParaRPr>
          </a:p>
        </p:txBody>
      </p:sp>
      <p:pic>
        <p:nvPicPr>
          <p:cNvPr id="7" name="Picture 6" descr="Hoeilaart_ppt_opmaak34.jpg"/>
          <p:cNvPicPr>
            <a:picLocks noChangeAspect="1"/>
          </p:cNvPicPr>
          <p:nvPr/>
        </p:nvPicPr>
        <p:blipFill>
          <a:blip r:embed="rId3"/>
          <a:srcRect l="19699" t="16513" r="20009" b="28563"/>
          <a:stretch>
            <a:fillRect/>
          </a:stretch>
        </p:blipFill>
        <p:spPr>
          <a:xfrm>
            <a:off x="615774" y="1472148"/>
            <a:ext cx="7937709" cy="51119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300" dirty="0" smtClean="0"/>
              <a:t>BEZOEKERSFREQUENTIE EETGELEGENHEID</a:t>
            </a:r>
            <a:endParaRPr lang="nl-NL" sz="23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6" name="TextBox 5"/>
          <p:cNvSpPr txBox="1"/>
          <p:nvPr/>
        </p:nvSpPr>
        <p:spPr>
          <a:xfrm>
            <a:off x="6407897" y="953848"/>
            <a:ext cx="1856604" cy="246221"/>
          </a:xfrm>
          <a:prstGeom prst="rect">
            <a:avLst/>
          </a:prstGeom>
          <a:noFill/>
        </p:spPr>
        <p:txBody>
          <a:bodyPr wrap="square" rtlCol="0">
            <a:spAutoFit/>
          </a:bodyPr>
          <a:lstStyle/>
          <a:p>
            <a:r>
              <a:rPr lang="nl-BE" sz="1000" b="1" dirty="0" smtClean="0">
                <a:solidFill>
                  <a:srgbClr val="565656"/>
                </a:solidFill>
                <a:latin typeface="+mj-lt"/>
              </a:rPr>
              <a:t>Bevraging bij 201 inwoners</a:t>
            </a:r>
            <a:endParaRPr lang="en-US" sz="1000" b="1" dirty="0" smtClean="0">
              <a:solidFill>
                <a:srgbClr val="565656"/>
              </a:solidFill>
              <a:latin typeface="+mj-lt"/>
            </a:endParaRPr>
          </a:p>
        </p:txBody>
      </p:sp>
      <p:pic>
        <p:nvPicPr>
          <p:cNvPr id="8" name="Picture 7" descr="Hoeilaart_ppt_opmaak33.jpg"/>
          <p:cNvPicPr>
            <a:picLocks noChangeAspect="1"/>
          </p:cNvPicPr>
          <p:nvPr/>
        </p:nvPicPr>
        <p:blipFill>
          <a:blip r:embed="rId2"/>
          <a:srcRect l="4965" t="8174" r="9805" b="5198"/>
          <a:stretch>
            <a:fillRect/>
          </a:stretch>
        </p:blipFill>
        <p:spPr>
          <a:xfrm>
            <a:off x="709093" y="1219313"/>
            <a:ext cx="7793387" cy="559993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BESTEDINGEN EETGELEGENHEID</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7" name="TextBox 6"/>
          <p:cNvSpPr txBox="1"/>
          <p:nvPr/>
        </p:nvSpPr>
        <p:spPr>
          <a:xfrm>
            <a:off x="6407897" y="953848"/>
            <a:ext cx="1856604" cy="246221"/>
          </a:xfrm>
          <a:prstGeom prst="rect">
            <a:avLst/>
          </a:prstGeom>
          <a:noFill/>
        </p:spPr>
        <p:txBody>
          <a:bodyPr wrap="square" rtlCol="0">
            <a:spAutoFit/>
          </a:bodyPr>
          <a:lstStyle/>
          <a:p>
            <a:r>
              <a:rPr lang="nl-BE" sz="1000" b="1" dirty="0" smtClean="0">
                <a:solidFill>
                  <a:srgbClr val="565656"/>
                </a:solidFill>
                <a:latin typeface="+mj-lt"/>
              </a:rPr>
              <a:t>Bevraging bij 199 inwoners</a:t>
            </a:r>
            <a:endParaRPr lang="en-US" sz="1000" b="1" dirty="0" smtClean="0">
              <a:solidFill>
                <a:srgbClr val="565656"/>
              </a:solidFill>
              <a:latin typeface="+mj-lt"/>
            </a:endParaRPr>
          </a:p>
        </p:txBody>
      </p:sp>
      <p:pic>
        <p:nvPicPr>
          <p:cNvPr id="8" name="Picture 7" descr="Hoeilaart_ppt_opmaak35.jpg"/>
          <p:cNvPicPr>
            <a:picLocks noChangeAspect="1"/>
          </p:cNvPicPr>
          <p:nvPr/>
        </p:nvPicPr>
        <p:blipFill>
          <a:blip r:embed="rId3"/>
          <a:srcRect l="19493" t="12341" r="21867" b="15097"/>
          <a:stretch>
            <a:fillRect/>
          </a:stretch>
        </p:blipFill>
        <p:spPr>
          <a:xfrm>
            <a:off x="1421080" y="1390371"/>
            <a:ext cx="6247228" cy="546500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EVALUATIE HORECA</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36.jpg"/>
          <p:cNvPicPr>
            <a:picLocks noChangeAspect="1"/>
          </p:cNvPicPr>
          <p:nvPr/>
        </p:nvPicPr>
        <p:blipFill>
          <a:blip r:embed="rId3"/>
          <a:srcRect l="3906" t="4594" r="6971" b="17857"/>
          <a:stretch>
            <a:fillRect/>
          </a:stretch>
        </p:blipFill>
        <p:spPr>
          <a:xfrm>
            <a:off x="0" y="1039164"/>
            <a:ext cx="9144000" cy="562483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EVALUATIE HORECA</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37.jpg"/>
          <p:cNvPicPr>
            <a:picLocks noChangeAspect="1"/>
          </p:cNvPicPr>
          <p:nvPr/>
        </p:nvPicPr>
        <p:blipFill>
          <a:blip r:embed="rId3"/>
          <a:srcRect l="3907" t="5510" r="7812" b="22597"/>
          <a:stretch>
            <a:fillRect/>
          </a:stretch>
        </p:blipFill>
        <p:spPr>
          <a:xfrm>
            <a:off x="-1" y="1344397"/>
            <a:ext cx="9113251" cy="524659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EVALUATIE HORECA</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38.jpg"/>
          <p:cNvPicPr>
            <a:picLocks noChangeAspect="1"/>
          </p:cNvPicPr>
          <p:nvPr/>
        </p:nvPicPr>
        <p:blipFill>
          <a:blip r:embed="rId3"/>
          <a:srcRect l="3696" t="4567" r="7615" b="25732"/>
          <a:stretch>
            <a:fillRect/>
          </a:stretch>
        </p:blipFill>
        <p:spPr>
          <a:xfrm>
            <a:off x="0" y="1200069"/>
            <a:ext cx="9144000" cy="508035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DOELGROEPEN HORECA</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42.jpg"/>
          <p:cNvPicPr>
            <a:picLocks noChangeAspect="1"/>
          </p:cNvPicPr>
          <p:nvPr/>
        </p:nvPicPr>
        <p:blipFill>
          <a:blip r:embed="rId3"/>
          <a:srcRect l="20112" t="16511" r="15808" b="23801"/>
          <a:stretch>
            <a:fillRect/>
          </a:stretch>
        </p:blipFill>
        <p:spPr>
          <a:xfrm>
            <a:off x="221296" y="1124288"/>
            <a:ext cx="8707426" cy="573371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fontScale="90000"/>
          </a:bodyPr>
          <a:lstStyle/>
          <a:p>
            <a:r>
              <a:rPr lang="nl-NL" dirty="0" smtClean="0"/>
              <a:t>ONDERSTEUNEND TOERISTISCH AANBOD</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5.jpg"/>
          <p:cNvPicPr>
            <a:picLocks noChangeAspect="1"/>
          </p:cNvPicPr>
          <p:nvPr/>
        </p:nvPicPr>
        <p:blipFill>
          <a:blip r:embed="rId3"/>
          <a:srcRect l="8548" t="15178" r="5907" b="9059"/>
          <a:stretch>
            <a:fillRect/>
          </a:stretch>
        </p:blipFill>
        <p:spPr>
          <a:xfrm>
            <a:off x="0" y="1132908"/>
            <a:ext cx="9144000" cy="57250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ZEVEN PRINCIPES</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4" name="Afbeelding 26" descr="Macintosh HD:Users:vanessa:Downloads:Hoeilaart_karakter-2.png"/>
          <p:cNvPicPr/>
          <p:nvPr/>
        </p:nvPicPr>
        <p:blipFill>
          <a:blip r:embed="rId3">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940560" y="1200069"/>
            <a:ext cx="5262880" cy="5232400"/>
          </a:xfrm>
          <a:prstGeom prst="rect">
            <a:avLst/>
          </a:prstGeom>
          <a:noFill/>
          <a:ln>
            <a:no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sz="2500" dirty="0" smtClean="0"/>
              <a:t>ZES SPEERPUNTEN</a:t>
            </a:r>
            <a:endParaRPr lang="nl-NL" sz="2500"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4" name="Afbeelding 13" descr="Macintosh HD:Users:vanessa:Desktop:Re speerpunten:Hoeilaart_speerpunten_alle.png"/>
          <p:cNvPicPr/>
          <p:nvPr/>
        </p:nvPicPr>
        <p:blipFill>
          <a:blip r:embed="rId3">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b="49827"/>
          <a:stretch>
            <a:fillRect/>
          </a:stretch>
        </p:blipFill>
        <p:spPr bwMode="auto">
          <a:xfrm>
            <a:off x="0" y="2486077"/>
            <a:ext cx="4353925" cy="3711709"/>
          </a:xfrm>
          <a:prstGeom prst="rect">
            <a:avLst/>
          </a:prstGeom>
          <a:noFill/>
          <a:ln>
            <a:noFill/>
          </a:ln>
        </p:spPr>
      </p:pic>
      <p:pic>
        <p:nvPicPr>
          <p:cNvPr id="6" name="Afbeelding 13" descr="Macintosh HD:Users:vanessa:Desktop:Re speerpunten:Hoeilaart_speerpunten_alle.png"/>
          <p:cNvPicPr/>
          <p:nvPr/>
        </p:nvPicPr>
        <p:blipFill>
          <a:blip r:embed="rId3">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t="49844"/>
          <a:stretch>
            <a:fillRect/>
          </a:stretch>
        </p:blipFill>
        <p:spPr bwMode="auto">
          <a:xfrm>
            <a:off x="4703866" y="2413857"/>
            <a:ext cx="4440133" cy="3783929"/>
          </a:xfrm>
          <a:prstGeom prst="rect">
            <a:avLst/>
          </a:prstGeom>
          <a:noFill/>
          <a:ln>
            <a:no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Afbeelding 20" descr="Macintosh HD:Users:vanessa:Desktop:Re speerpunten:Hoeilaart_speerpunten_1.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2035687" y="1200069"/>
            <a:ext cx="5107442" cy="1508570"/>
          </a:xfrm>
          <a:prstGeom prst="rect">
            <a:avLst/>
          </a:prstGeom>
          <a:noFill/>
          <a:ln>
            <a:noFill/>
          </a:ln>
        </p:spPr>
      </p:pic>
      <p:pic>
        <p:nvPicPr>
          <p:cNvPr id="6" name="Picture 5" descr="Hoeilaart_ppt_opmaak43.jpg"/>
          <p:cNvPicPr>
            <a:picLocks noChangeAspect="1"/>
          </p:cNvPicPr>
          <p:nvPr/>
        </p:nvPicPr>
        <p:blipFill>
          <a:blip r:embed="rId3"/>
          <a:srcRect l="34840" t="5046" r="33687" b="50821"/>
          <a:stretch>
            <a:fillRect/>
          </a:stretch>
        </p:blipFill>
        <p:spPr>
          <a:xfrm>
            <a:off x="2723869" y="2708639"/>
            <a:ext cx="3895699" cy="38618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Afbeelding 21" descr="Macintosh HD:Users:vanessa:Desktop:Re speerpunten:Hoeilaart_speerpunten_2.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2035687" y="1200069"/>
            <a:ext cx="5107445" cy="1508570"/>
          </a:xfrm>
          <a:prstGeom prst="rect">
            <a:avLst/>
          </a:prstGeom>
          <a:noFill/>
          <a:ln>
            <a:noFill/>
          </a:ln>
        </p:spPr>
      </p:pic>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44.jpg"/>
          <p:cNvPicPr>
            <a:picLocks noChangeAspect="1"/>
          </p:cNvPicPr>
          <p:nvPr/>
        </p:nvPicPr>
        <p:blipFill>
          <a:blip r:embed="rId3"/>
          <a:srcRect l="22060" t="4763" r="15754" b="51625"/>
          <a:stretch>
            <a:fillRect/>
          </a:stretch>
        </p:blipFill>
        <p:spPr>
          <a:xfrm>
            <a:off x="904080" y="2848079"/>
            <a:ext cx="7360420" cy="364923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Afbeelding 22" descr="Macintosh HD:Users:vanessa:Desktop:Re speerpunten:Hoeilaart_speerpunten_3.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2035687" y="1200069"/>
            <a:ext cx="5117305" cy="1508570"/>
          </a:xfrm>
          <a:prstGeom prst="rect">
            <a:avLst/>
          </a:prstGeom>
          <a:noFill/>
          <a:ln>
            <a:noFill/>
          </a:ln>
        </p:spPr>
      </p:pic>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45.jpg"/>
          <p:cNvPicPr>
            <a:picLocks noChangeAspect="1"/>
          </p:cNvPicPr>
          <p:nvPr/>
        </p:nvPicPr>
        <p:blipFill>
          <a:blip r:embed="rId3"/>
          <a:srcRect l="20061" t="5212" r="16704" b="50432"/>
          <a:stretch>
            <a:fillRect/>
          </a:stretch>
        </p:blipFill>
        <p:spPr>
          <a:xfrm>
            <a:off x="885174" y="2833723"/>
            <a:ext cx="7379325" cy="365934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23" descr="Macintosh HD:Users:vanessa:Desktop:Re speerpunten:Hoeilaart_speerpunten_4.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956189" y="1200068"/>
            <a:ext cx="5196803" cy="1573835"/>
          </a:xfrm>
          <a:prstGeom prst="rect">
            <a:avLst/>
          </a:prstGeom>
          <a:noFill/>
          <a:ln>
            <a:noFill/>
          </a:ln>
        </p:spPr>
      </p:pic>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46.jpg"/>
          <p:cNvPicPr>
            <a:picLocks noChangeAspect="1"/>
          </p:cNvPicPr>
          <p:nvPr/>
        </p:nvPicPr>
        <p:blipFill>
          <a:blip r:embed="rId3"/>
          <a:srcRect l="31805" t="14066" r="29368" b="31456"/>
          <a:stretch>
            <a:fillRect/>
          </a:stretch>
        </p:blipFill>
        <p:spPr>
          <a:xfrm>
            <a:off x="2501581" y="2721428"/>
            <a:ext cx="4089123" cy="405605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Afbeelding 31" descr="Macintosh HD:Users:vanessa:Desktop:Re speerpunten:Hoeilaart_speerpunten_5.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956189" y="1200069"/>
            <a:ext cx="5196803" cy="1534962"/>
          </a:xfrm>
          <a:prstGeom prst="rect">
            <a:avLst/>
          </a:prstGeom>
          <a:noFill/>
          <a:ln>
            <a:noFill/>
          </a:ln>
        </p:spPr>
      </p:pic>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47.jpg"/>
          <p:cNvPicPr>
            <a:picLocks noChangeAspect="1"/>
          </p:cNvPicPr>
          <p:nvPr/>
        </p:nvPicPr>
        <p:blipFill>
          <a:blip r:embed="rId3"/>
          <a:srcRect l="20215" t="5648" r="13495" b="51558"/>
          <a:stretch>
            <a:fillRect/>
          </a:stretch>
        </p:blipFill>
        <p:spPr>
          <a:xfrm>
            <a:off x="663542" y="2852897"/>
            <a:ext cx="7860737" cy="358738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29" descr="Macintosh HD:Users:vanessa:Desktop:Re speerpunten:Hoeilaart_speerpunten_6.png"/>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1956189" y="1200069"/>
            <a:ext cx="5196803" cy="1534962"/>
          </a:xfrm>
          <a:prstGeom prst="rect">
            <a:avLst/>
          </a:prstGeom>
          <a:noFill/>
          <a:ln>
            <a:noFill/>
          </a:ln>
        </p:spPr>
      </p:pic>
      <p:sp>
        <p:nvSpPr>
          <p:cNvPr id="2" name="Titel 1"/>
          <p:cNvSpPr>
            <a:spLocks noGrp="1"/>
          </p:cNvSpPr>
          <p:nvPr>
            <p:ph type="title"/>
          </p:nvPr>
        </p:nvSpPr>
        <p:spPr>
          <a:xfrm>
            <a:off x="1045843" y="476291"/>
            <a:ext cx="7218657" cy="723778"/>
          </a:xfrm>
        </p:spPr>
        <p:txBody>
          <a:bodyPr>
            <a:noAutofit/>
          </a:bodyPr>
          <a:lstStyle/>
          <a:p>
            <a:r>
              <a:rPr lang="nl-NL" dirty="0" smtClean="0"/>
              <a:t>PRIORITAIRE DOELEN EN ACTIES</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48.jpg"/>
          <p:cNvPicPr>
            <a:picLocks noChangeAspect="1"/>
          </p:cNvPicPr>
          <p:nvPr/>
        </p:nvPicPr>
        <p:blipFill>
          <a:blip r:embed="rId3"/>
          <a:srcRect l="3328" t="4850" r="2460" b="50868"/>
          <a:stretch>
            <a:fillRect/>
          </a:stretch>
        </p:blipFill>
        <p:spPr>
          <a:xfrm>
            <a:off x="715" y="2956333"/>
            <a:ext cx="9143285" cy="30381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AANKOMSTEN EN OVERNACHTINGEN</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8" name="Picture 7" descr="Hoeilaart_ppt_opmaak9.jpg"/>
          <p:cNvPicPr>
            <a:picLocks noChangeAspect="1"/>
          </p:cNvPicPr>
          <p:nvPr/>
        </p:nvPicPr>
        <p:blipFill>
          <a:blip r:embed="rId3"/>
          <a:srcRect l="9152" t="10304" r="6113" b="7830"/>
          <a:stretch>
            <a:fillRect/>
          </a:stretch>
        </p:blipFill>
        <p:spPr>
          <a:xfrm>
            <a:off x="302782" y="1009363"/>
            <a:ext cx="8563104" cy="5848637"/>
          </a:xfrm>
          <a:prstGeom prst="rect">
            <a:avLst/>
          </a:prstGeom>
        </p:spPr>
      </p:pic>
      <p:sp>
        <p:nvSpPr>
          <p:cNvPr id="7" name="TextBox 6"/>
          <p:cNvSpPr txBox="1"/>
          <p:nvPr/>
        </p:nvSpPr>
        <p:spPr>
          <a:xfrm>
            <a:off x="5541964" y="6485315"/>
            <a:ext cx="3429753"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FOD </a:t>
            </a:r>
            <a:r>
              <a:rPr lang="en-US" sz="1000" dirty="0" err="1" smtClean="0">
                <a:solidFill>
                  <a:srgbClr val="565656"/>
                </a:solidFill>
                <a:latin typeface="+mj-lt"/>
              </a:rPr>
              <a:t>Economie</a:t>
            </a:r>
            <a:r>
              <a:rPr lang="en-US" sz="1000" dirty="0" smtClean="0">
                <a:solidFill>
                  <a:srgbClr val="565656"/>
                </a:solidFill>
                <a:latin typeface="+mj-lt"/>
              </a:rPr>
              <a:t>, K.M.O., </a:t>
            </a:r>
            <a:r>
              <a:rPr lang="en-US" sz="1000" dirty="0" err="1" smtClean="0">
                <a:solidFill>
                  <a:srgbClr val="565656"/>
                </a:solidFill>
                <a:latin typeface="+mj-lt"/>
              </a:rPr>
              <a:t>Middenstand</a:t>
            </a:r>
            <a:r>
              <a:rPr lang="en-US" sz="1000" dirty="0" smtClean="0">
                <a:solidFill>
                  <a:srgbClr val="565656"/>
                </a:solidFill>
                <a:latin typeface="+mj-lt"/>
              </a:rPr>
              <a:t> en </a:t>
            </a:r>
            <a:r>
              <a:rPr lang="en-US" sz="1000" dirty="0" err="1" smtClean="0">
                <a:solidFill>
                  <a:srgbClr val="565656"/>
                </a:solidFill>
                <a:latin typeface="+mj-lt"/>
              </a:rPr>
              <a:t>Energie</a:t>
            </a:r>
            <a:r>
              <a:rPr lang="en-US" sz="1000" dirty="0" smtClean="0">
                <a:solidFill>
                  <a:srgbClr val="565656"/>
                </a:solidFill>
                <a:latin typeface="+mj-lt"/>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DAGUITSTAPPEN GROENE GORDEL</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10.jpg"/>
          <p:cNvPicPr>
            <a:picLocks noChangeAspect="1"/>
          </p:cNvPicPr>
          <p:nvPr/>
        </p:nvPicPr>
        <p:blipFill>
          <a:blip r:embed="rId3"/>
          <a:srcRect l="4620" t="5222" r="2364" b="5765"/>
          <a:stretch>
            <a:fillRect/>
          </a:stretch>
        </p:blipFill>
        <p:spPr>
          <a:xfrm>
            <a:off x="322020" y="1103948"/>
            <a:ext cx="8505375" cy="5754052"/>
          </a:xfrm>
          <a:prstGeom prst="rect">
            <a:avLst/>
          </a:prstGeom>
        </p:spPr>
      </p:pic>
      <p:sp>
        <p:nvSpPr>
          <p:cNvPr id="8" name="TextBox 7"/>
          <p:cNvSpPr txBox="1"/>
          <p:nvPr/>
        </p:nvSpPr>
        <p:spPr>
          <a:xfrm rot="16200000">
            <a:off x="7569537" y="5301661"/>
            <a:ext cx="2515714"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a:t>
            </a:r>
            <a:r>
              <a:rPr lang="en-US" sz="1000" dirty="0" err="1" smtClean="0">
                <a:solidFill>
                  <a:srgbClr val="565656"/>
                </a:solidFill>
                <a:latin typeface="+mj-lt"/>
              </a:rPr>
              <a:t>Steunpunt</a:t>
            </a:r>
            <a:r>
              <a:rPr lang="en-US" sz="1000" dirty="0" smtClean="0">
                <a:solidFill>
                  <a:srgbClr val="565656"/>
                </a:solidFill>
                <a:latin typeface="+mj-lt"/>
              </a:rPr>
              <a:t> </a:t>
            </a:r>
            <a:r>
              <a:rPr lang="en-US" sz="1000" dirty="0" err="1" smtClean="0">
                <a:solidFill>
                  <a:srgbClr val="565656"/>
                </a:solidFill>
                <a:latin typeface="+mj-lt"/>
              </a:rPr>
              <a:t>Toerisme</a:t>
            </a:r>
            <a:r>
              <a:rPr lang="en-US" sz="1000" dirty="0" smtClean="0">
                <a:solidFill>
                  <a:srgbClr val="565656"/>
                </a:solidFill>
                <a:latin typeface="+mj-lt"/>
              </a:rPr>
              <a:t> en </a:t>
            </a:r>
            <a:r>
              <a:rPr lang="en-US" sz="1000" dirty="0" err="1" smtClean="0">
                <a:solidFill>
                  <a:srgbClr val="565656"/>
                </a:solidFill>
                <a:latin typeface="+mj-lt"/>
              </a:rPr>
              <a:t>Recreatie</a:t>
            </a:r>
            <a:r>
              <a:rPr lang="en-US" sz="1000" dirty="0" smtClean="0">
                <a:solidFill>
                  <a:srgbClr val="565656"/>
                </a:solidFill>
                <a:latin typeface="+mj-lt"/>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BESTEDINGEN GROENE GORDEL</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sp>
        <p:nvSpPr>
          <p:cNvPr id="8" name="TextBox 7"/>
          <p:cNvSpPr txBox="1"/>
          <p:nvPr/>
        </p:nvSpPr>
        <p:spPr>
          <a:xfrm>
            <a:off x="6456003" y="6485315"/>
            <a:ext cx="2515714" cy="246221"/>
          </a:xfrm>
          <a:prstGeom prst="rect">
            <a:avLst/>
          </a:prstGeom>
          <a:noFill/>
        </p:spPr>
        <p:txBody>
          <a:bodyPr wrap="square" rtlCol="0">
            <a:spAutoFit/>
          </a:bodyPr>
          <a:lstStyle/>
          <a:p>
            <a:r>
              <a:rPr lang="en-US" sz="1000" dirty="0" err="1" smtClean="0">
                <a:solidFill>
                  <a:srgbClr val="565656"/>
                </a:solidFill>
                <a:latin typeface="+mj-lt"/>
              </a:rPr>
              <a:t>Bron</a:t>
            </a:r>
            <a:r>
              <a:rPr lang="en-US" sz="1000" dirty="0" smtClean="0">
                <a:solidFill>
                  <a:srgbClr val="565656"/>
                </a:solidFill>
                <a:latin typeface="+mj-lt"/>
              </a:rPr>
              <a:t>: </a:t>
            </a:r>
            <a:r>
              <a:rPr lang="en-US" sz="1000" dirty="0" err="1" smtClean="0">
                <a:solidFill>
                  <a:srgbClr val="565656"/>
                </a:solidFill>
                <a:latin typeface="+mj-lt"/>
              </a:rPr>
              <a:t>Steunpunt</a:t>
            </a:r>
            <a:r>
              <a:rPr lang="en-US" sz="1000" dirty="0" smtClean="0">
                <a:solidFill>
                  <a:srgbClr val="565656"/>
                </a:solidFill>
                <a:latin typeface="+mj-lt"/>
              </a:rPr>
              <a:t> </a:t>
            </a:r>
            <a:r>
              <a:rPr lang="en-US" sz="1000" dirty="0" err="1" smtClean="0">
                <a:solidFill>
                  <a:srgbClr val="565656"/>
                </a:solidFill>
                <a:latin typeface="+mj-lt"/>
              </a:rPr>
              <a:t>Toerisme</a:t>
            </a:r>
            <a:r>
              <a:rPr lang="en-US" sz="1000" dirty="0" smtClean="0">
                <a:solidFill>
                  <a:srgbClr val="565656"/>
                </a:solidFill>
                <a:latin typeface="+mj-lt"/>
              </a:rPr>
              <a:t> en </a:t>
            </a:r>
            <a:r>
              <a:rPr lang="en-US" sz="1000" dirty="0" err="1" smtClean="0">
                <a:solidFill>
                  <a:srgbClr val="565656"/>
                </a:solidFill>
                <a:latin typeface="+mj-lt"/>
              </a:rPr>
              <a:t>Recreatie</a:t>
            </a:r>
            <a:r>
              <a:rPr lang="en-US" sz="1000" dirty="0" smtClean="0">
                <a:solidFill>
                  <a:srgbClr val="565656"/>
                </a:solidFill>
                <a:latin typeface="+mj-lt"/>
              </a:rPr>
              <a:t> </a:t>
            </a:r>
          </a:p>
        </p:txBody>
      </p:sp>
      <p:pic>
        <p:nvPicPr>
          <p:cNvPr id="7" name="Picture 6" descr="Hoeilaart_ppt_opmaak11.jpg"/>
          <p:cNvPicPr>
            <a:picLocks noChangeAspect="1"/>
          </p:cNvPicPr>
          <p:nvPr/>
        </p:nvPicPr>
        <p:blipFill>
          <a:blip r:embed="rId3"/>
          <a:srcRect l="18326" t="17509" r="10544" b="16065"/>
          <a:stretch>
            <a:fillRect/>
          </a:stretch>
        </p:blipFill>
        <p:spPr>
          <a:xfrm>
            <a:off x="423345" y="1068029"/>
            <a:ext cx="8341811" cy="541728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STERKE PUNTEN TOERISME HOEILAART</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6" name="Picture 5" descr="Hoeilaart_ppt_opmaak12.jpg"/>
          <p:cNvPicPr>
            <a:picLocks noChangeAspect="1"/>
          </p:cNvPicPr>
          <p:nvPr/>
        </p:nvPicPr>
        <p:blipFill>
          <a:blip r:embed="rId2"/>
          <a:srcRect l="3472" t="3564" r="14034" b="44786"/>
          <a:stretch>
            <a:fillRect/>
          </a:stretch>
        </p:blipFill>
        <p:spPr>
          <a:xfrm>
            <a:off x="144322" y="1962861"/>
            <a:ext cx="8826492" cy="390679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1045843" y="476291"/>
            <a:ext cx="7218657" cy="723778"/>
          </a:xfrm>
        </p:spPr>
        <p:txBody>
          <a:bodyPr>
            <a:normAutofit/>
          </a:bodyPr>
          <a:lstStyle/>
          <a:p>
            <a:r>
              <a:rPr lang="nl-NL" dirty="0" smtClean="0"/>
              <a:t>STERKE PUNTEN TOERISME HOEILAART</a:t>
            </a:r>
            <a:endParaRPr lang="nl-NL" dirty="0"/>
          </a:p>
        </p:txBody>
      </p:sp>
      <p:sp>
        <p:nvSpPr>
          <p:cNvPr id="5" name="Tijdelijke aanduiding voor voettekst 4"/>
          <p:cNvSpPr>
            <a:spLocks noGrp="1"/>
          </p:cNvSpPr>
          <p:nvPr>
            <p:ph type="ftr" sz="quarter" idx="11"/>
          </p:nvPr>
        </p:nvSpPr>
        <p:spPr/>
        <p:txBody>
          <a:bodyPr/>
          <a:lstStyle/>
          <a:p>
            <a:r>
              <a:rPr lang="en-US" smtClean="0"/>
              <a:t>Gemeente Hoeilaart</a:t>
            </a:r>
            <a:endParaRPr lang="nl-NL" dirty="0"/>
          </a:p>
        </p:txBody>
      </p:sp>
      <p:pic>
        <p:nvPicPr>
          <p:cNvPr id="7" name="Picture 6" descr="Hoeilaart_ppt_opmaak13.jpg"/>
          <p:cNvPicPr>
            <a:picLocks noChangeAspect="1"/>
          </p:cNvPicPr>
          <p:nvPr/>
        </p:nvPicPr>
        <p:blipFill>
          <a:blip r:embed="rId2"/>
          <a:srcRect l="3065" t="3868" r="10443" b="27216"/>
          <a:stretch>
            <a:fillRect/>
          </a:stretch>
        </p:blipFill>
        <p:spPr>
          <a:xfrm>
            <a:off x="0" y="1462526"/>
            <a:ext cx="9144000" cy="515067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639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Aangepast 2">
      <a:dk1>
        <a:srgbClr val="555555"/>
      </a:dk1>
      <a:lt1>
        <a:srgbClr val="FFFFFF"/>
      </a:lt1>
      <a:dk2>
        <a:srgbClr val="44546A"/>
      </a:dk2>
      <a:lt2>
        <a:srgbClr val="E7E6E6"/>
      </a:lt2>
      <a:accent1>
        <a:srgbClr val="E5200A"/>
      </a:accent1>
      <a:accent2>
        <a:srgbClr val="E16200"/>
      </a:accent2>
      <a:accent3>
        <a:srgbClr val="AEC323"/>
      </a:accent3>
      <a:accent4>
        <a:srgbClr val="FFC000"/>
      </a:accent4>
      <a:accent5>
        <a:srgbClr val="AF1C61"/>
      </a:accent5>
      <a:accent6>
        <a:srgbClr val="3E97B9"/>
      </a:accent6>
      <a:hlink>
        <a:srgbClr val="E5200A"/>
      </a:hlink>
      <a:folHlink>
        <a:srgbClr val="73397B"/>
      </a:folHlink>
    </a:clrScheme>
    <a:fontScheme name="Office-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56565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solidFill>
              <a:srgbClr val="565656"/>
            </a:solidFill>
            <a:latin typeface="+mj-lt"/>
          </a:defRPr>
        </a:defPPr>
      </a:lstStyle>
    </a:txDef>
  </a:objectDefaults>
  <a:extraClrSchemeLst/>
  <a:extLst>
    <a:ext uri="{05A4C25C-085E-4340-85A3-A5531E510DB2}">
      <thm15:themeFamily xmlns="" xmlns:thm15="http://schemas.microsoft.com/office/thememl/2012/main" xmlns:a="http://schemas.openxmlformats.org/drawingml/2006/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xmlns:a="http://schemas.openxmlformats.org/drawingml/2006/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4136</TotalTime>
  <Words>1514</Words>
  <Application>Microsoft Macintosh PowerPoint</Application>
  <PresentationFormat>On-screen Show (4:3)</PresentationFormat>
  <Paragraphs>242</Paragraphs>
  <Slides>47</Slides>
  <Notes>25</Notes>
  <HiddenSlides>0</HiddenSlides>
  <MMClips>0</MMClips>
  <ScaleCrop>false</ScaleCrop>
  <HeadingPairs>
    <vt:vector size="4" baseType="variant">
      <vt:variant>
        <vt:lpstr>Design Template</vt:lpstr>
      </vt:variant>
      <vt:variant>
        <vt:i4>1</vt:i4>
      </vt:variant>
      <vt:variant>
        <vt:lpstr>Slide Titles</vt:lpstr>
      </vt:variant>
      <vt:variant>
        <vt:i4>47</vt:i4>
      </vt:variant>
    </vt:vector>
  </HeadingPairs>
  <TitlesOfParts>
    <vt:vector size="48" baseType="lpstr">
      <vt:lpstr>Office-thema</vt:lpstr>
      <vt:lpstr>GEMEENTE HOEILAART</vt:lpstr>
      <vt:lpstr>STRATEGISCH PLAN TOERISME</vt:lpstr>
      <vt:lpstr>TOERISTISCH KERNAANBOD</vt:lpstr>
      <vt:lpstr>ONDERSTEUNEND TOERISTISCH AANBOD</vt:lpstr>
      <vt:lpstr>AANKOMSTEN EN OVERNACHTINGEN</vt:lpstr>
      <vt:lpstr>DAGUITSTAPPEN GROENE GORDEL</vt:lpstr>
      <vt:lpstr>BESTEDINGEN GROENE GORDEL</vt:lpstr>
      <vt:lpstr>STERKE PUNTEN TOERISME HOEILAART</vt:lpstr>
      <vt:lpstr>STERKE PUNTEN TOERISME HOEILAART</vt:lpstr>
      <vt:lpstr>ZWAKKE PUNTEN TOERISME HOEILAART</vt:lpstr>
      <vt:lpstr>ZWAKKE PUNTEN TOERISME HOEILAART</vt:lpstr>
      <vt:lpstr>UITDAGINGEN</vt:lpstr>
      <vt:lpstr>HEFBOOMPROJECT NATUURINVEST &amp; ANB</vt:lpstr>
      <vt:lpstr>TOERISTISCHE POSITIONERING</vt:lpstr>
      <vt:lpstr>STRATEGIE</vt:lpstr>
      <vt:lpstr>DOELGROEPEN VRIJETIJDSTOERISME</vt:lpstr>
      <vt:lpstr>PROFIEL DOELGROEPEN VRIJETIJD</vt:lpstr>
      <vt:lpstr>DOELGROEPEN MICE</vt:lpstr>
      <vt:lpstr>PROFIEL DOELGROEPEN MICE</vt:lpstr>
      <vt:lpstr>VIJF WERKDOMEINEN</vt:lpstr>
      <vt:lpstr>PRIORITAIRE DOELEN EN ACTIES</vt:lpstr>
      <vt:lpstr>PRIORITAIRE DOELEN EN ACTIES</vt:lpstr>
      <vt:lpstr>PRIORITAIRE DOELEN EN ACTIES</vt:lpstr>
      <vt:lpstr>PRIORITAIRE DOELEN EN ACTIES</vt:lpstr>
      <vt:lpstr>PRIORITAIRE DOELEN EN ACTIES</vt:lpstr>
      <vt:lpstr>HORECABELEIDSPLAN</vt:lpstr>
      <vt:lpstr>KOOPGEDRAG HORECA</vt:lpstr>
      <vt:lpstr>KOOPGEDRAG HORECA</vt:lpstr>
      <vt:lpstr>CONCURRENTIE HORECA</vt:lpstr>
      <vt:lpstr>HORECA-AANBOD</vt:lpstr>
      <vt:lpstr>BRANCHES HORECA-AANBOD</vt:lpstr>
      <vt:lpstr>BEZOEKERSFREQUENTIE DRANKGELEGENHEID</vt:lpstr>
      <vt:lpstr>BESTEDINGEN DRANKGELEGENHEID</vt:lpstr>
      <vt:lpstr>BEZOEKERSFREQUENTIE EETGELEGENHEID</vt:lpstr>
      <vt:lpstr>BESTEDINGEN EETGELEGENHEID</vt:lpstr>
      <vt:lpstr>EVALUATIE HORECA</vt:lpstr>
      <vt:lpstr>EVALUATIE HORECA</vt:lpstr>
      <vt:lpstr>EVALUATIE HORECA</vt:lpstr>
      <vt:lpstr>DOELGROEPEN HORECA</vt:lpstr>
      <vt:lpstr>ZEVEN PRINCIPES</vt:lpstr>
      <vt:lpstr>ZES SPEERPUNTEN</vt:lpstr>
      <vt:lpstr>PRIORITAIRE DOELEN EN ACTIES</vt:lpstr>
      <vt:lpstr>PRIORITAIRE DOELEN EN ACTIES</vt:lpstr>
      <vt:lpstr>PRIORITAIRE DOELEN EN ACTIES</vt:lpstr>
      <vt:lpstr>PRIORITAIRE DOELEN EN ACTIES</vt:lpstr>
      <vt:lpstr>PRIORITAIRE DOELEN EN ACTIES</vt:lpstr>
      <vt:lpstr>PRIORITAIRE DOELEN EN ACTIES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Nico Nelsen</dc:creator>
  <cp:lastModifiedBy>Nelson</cp:lastModifiedBy>
  <cp:revision>234</cp:revision>
  <cp:lastPrinted>2017-04-12T13:34:45Z</cp:lastPrinted>
  <dcterms:created xsi:type="dcterms:W3CDTF">2017-04-20T10:12:36Z</dcterms:created>
  <dcterms:modified xsi:type="dcterms:W3CDTF">2017-04-20T12:42:01Z</dcterms:modified>
</cp:coreProperties>
</file>